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2" r:id="rId1"/>
  </p:sldMasterIdLst>
  <p:notesMasterIdLst>
    <p:notesMasterId r:id="rId12"/>
  </p:notesMasterIdLst>
  <p:sldIdLst>
    <p:sldId id="279" r:id="rId2"/>
    <p:sldId id="299" r:id="rId3"/>
    <p:sldId id="286" r:id="rId4"/>
    <p:sldId id="287" r:id="rId5"/>
    <p:sldId id="292" r:id="rId6"/>
    <p:sldId id="294" r:id="rId7"/>
    <p:sldId id="293" r:id="rId8"/>
    <p:sldId id="296" r:id="rId9"/>
    <p:sldId id="298" r:id="rId10"/>
    <p:sldId id="29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4"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109" d="100"/>
          <a:sy n="109" d="100"/>
        </p:scale>
        <p:origin x="18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7A416-63ED-4FA6-9788-586B8E4CD6F7}" type="datetimeFigureOut">
              <a:rPr lang="zh-TW" altLang="en-US" smtClean="0"/>
              <a:t>2020/7/31</a:t>
            </a:fld>
            <a:endParaRPr lang="zh-TW"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CE3FE-0FC3-4CD4-8EDA-B8FC53FEF337}" type="slidenum">
              <a:rPr lang="zh-TW" altLang="en-US" smtClean="0"/>
              <a:t>‹#›</a:t>
            </a:fld>
            <a:endParaRPr lang="zh-TW" altLang="en-US"/>
          </a:p>
        </p:txBody>
      </p:sp>
    </p:spTree>
    <p:extLst>
      <p:ext uri="{BB962C8B-B14F-4D97-AF65-F5344CB8AC3E}">
        <p14:creationId xmlns:p14="http://schemas.microsoft.com/office/powerpoint/2010/main" val="7603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B78F2FE-8883-43B3-B442-C810B2E52DF1}" type="slidenum">
              <a:rPr lang="en-US" smtClean="0"/>
              <a:t>2</a:t>
            </a:fld>
            <a:endParaRPr lang="en-US"/>
          </a:p>
        </p:txBody>
      </p:sp>
    </p:spTree>
    <p:extLst>
      <p:ext uri="{BB962C8B-B14F-4D97-AF65-F5344CB8AC3E}">
        <p14:creationId xmlns:p14="http://schemas.microsoft.com/office/powerpoint/2010/main" val="27294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B78F2FE-8883-43B3-B442-C810B2E52DF1}" type="slidenum">
              <a:rPr lang="en-US" smtClean="0"/>
              <a:t>3</a:t>
            </a:fld>
            <a:endParaRPr lang="en-US"/>
          </a:p>
        </p:txBody>
      </p:sp>
    </p:spTree>
    <p:extLst>
      <p:ext uri="{BB962C8B-B14F-4D97-AF65-F5344CB8AC3E}">
        <p14:creationId xmlns:p14="http://schemas.microsoft.com/office/powerpoint/2010/main" val="23933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B78F2FE-8883-43B3-B442-C810B2E52DF1}" type="slidenum">
              <a:rPr lang="en-US" smtClean="0"/>
              <a:t>4</a:t>
            </a:fld>
            <a:endParaRPr lang="en-US"/>
          </a:p>
        </p:txBody>
      </p:sp>
    </p:spTree>
    <p:extLst>
      <p:ext uri="{BB962C8B-B14F-4D97-AF65-F5344CB8AC3E}">
        <p14:creationId xmlns:p14="http://schemas.microsoft.com/office/powerpoint/2010/main" val="5232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B78F2FE-8883-43B3-B442-C810B2E52DF1}" type="slidenum">
              <a:rPr lang="en-US" smtClean="0"/>
              <a:t>5</a:t>
            </a:fld>
            <a:endParaRPr lang="en-US"/>
          </a:p>
        </p:txBody>
      </p:sp>
    </p:spTree>
    <p:extLst>
      <p:ext uri="{BB962C8B-B14F-4D97-AF65-F5344CB8AC3E}">
        <p14:creationId xmlns:p14="http://schemas.microsoft.com/office/powerpoint/2010/main" val="225212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468CE3FE-0FC3-4CD4-8EDA-B8FC53FEF337}" type="slidenum">
              <a:rPr lang="zh-TW" altLang="en-US" smtClean="0"/>
              <a:t>6</a:t>
            </a:fld>
            <a:endParaRPr lang="zh-TW" altLang="en-US"/>
          </a:p>
        </p:txBody>
      </p:sp>
    </p:spTree>
    <p:extLst>
      <p:ext uri="{BB962C8B-B14F-4D97-AF65-F5344CB8AC3E}">
        <p14:creationId xmlns:p14="http://schemas.microsoft.com/office/powerpoint/2010/main" val="223787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B78F2FE-8883-43B3-B442-C810B2E52DF1}" type="slidenum">
              <a:rPr lang="en-US" smtClean="0"/>
              <a:t>7</a:t>
            </a:fld>
            <a:endParaRPr lang="en-US"/>
          </a:p>
        </p:txBody>
      </p:sp>
    </p:spTree>
    <p:extLst>
      <p:ext uri="{BB962C8B-B14F-4D97-AF65-F5344CB8AC3E}">
        <p14:creationId xmlns:p14="http://schemas.microsoft.com/office/powerpoint/2010/main" val="58370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B78F2FE-8883-43B3-B442-C810B2E52DF1}" type="slidenum">
              <a:rPr lang="en-US" smtClean="0"/>
              <a:t>8</a:t>
            </a:fld>
            <a:endParaRPr lang="en-US"/>
          </a:p>
        </p:txBody>
      </p:sp>
    </p:spTree>
    <p:extLst>
      <p:ext uri="{BB962C8B-B14F-4D97-AF65-F5344CB8AC3E}">
        <p14:creationId xmlns:p14="http://schemas.microsoft.com/office/powerpoint/2010/main" val="134956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468CE3FE-0FC3-4CD4-8EDA-B8FC53FEF337}" type="slidenum">
              <a:rPr lang="zh-TW" altLang="en-US" smtClean="0"/>
              <a:t>9</a:t>
            </a:fld>
            <a:endParaRPr lang="zh-TW" altLang="en-US"/>
          </a:p>
        </p:txBody>
      </p:sp>
    </p:spTree>
    <p:extLst>
      <p:ext uri="{BB962C8B-B14F-4D97-AF65-F5344CB8AC3E}">
        <p14:creationId xmlns:p14="http://schemas.microsoft.com/office/powerpoint/2010/main" val="357965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B78F2FE-8883-43B3-B442-C810B2E52DF1}" type="slidenum">
              <a:rPr lang="en-US" smtClean="0"/>
              <a:t>10</a:t>
            </a:fld>
            <a:endParaRPr lang="en-US"/>
          </a:p>
        </p:txBody>
      </p:sp>
    </p:spTree>
    <p:extLst>
      <p:ext uri="{BB962C8B-B14F-4D97-AF65-F5344CB8AC3E}">
        <p14:creationId xmlns:p14="http://schemas.microsoft.com/office/powerpoint/2010/main" val="1705326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a:xfrm>
            <a:off x="1921934" y="5054602"/>
            <a:ext cx="4064860" cy="279400"/>
          </a:xfrm>
        </p:spPr>
        <p:txBody>
          <a:bodyPr/>
          <a:lstStyle/>
          <a:p>
            <a:endParaRPr lang="zh-TW" altLang="en-US"/>
          </a:p>
        </p:txBody>
      </p:sp>
      <p:sp>
        <p:nvSpPr>
          <p:cNvPr id="6" name="Slide Number Placeholder 5"/>
          <p:cNvSpPr>
            <a:spLocks noGrp="1"/>
          </p:cNvSpPr>
          <p:nvPr>
            <p:ph type="sldNum" sz="quarter" idx="12"/>
          </p:nvPr>
        </p:nvSpPr>
        <p:spPr>
          <a:xfrm>
            <a:off x="6817317" y="5054602"/>
            <a:ext cx="413483" cy="279400"/>
          </a:xfrm>
        </p:spPr>
        <p:txBody>
          <a:bodyPr/>
          <a:lstStyle/>
          <a:p>
            <a:fld id="{B1777D93-430B-4B09-B162-0046AB520E18}" type="slidenum">
              <a:rPr lang="zh-TW" altLang="en-US" smtClean="0"/>
              <a:t>‹#›</a:t>
            </a:fld>
            <a:endParaRPr lang="zh-TW"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01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777D93-430B-4B09-B162-0046AB520E18}" type="slidenum">
              <a:rPr lang="zh-TW" altLang="en-US" smtClean="0"/>
              <a:t>‹#›</a:t>
            </a:fld>
            <a:endParaRPr lang="zh-TW" altLang="en-US"/>
          </a:p>
        </p:txBody>
      </p:sp>
    </p:spTree>
    <p:extLst>
      <p:ext uri="{BB962C8B-B14F-4D97-AF65-F5344CB8AC3E}">
        <p14:creationId xmlns:p14="http://schemas.microsoft.com/office/powerpoint/2010/main" val="375595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1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99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spTree>
    <p:extLst>
      <p:ext uri="{BB962C8B-B14F-4D97-AF65-F5344CB8AC3E}">
        <p14:creationId xmlns:p14="http://schemas.microsoft.com/office/powerpoint/2010/main" val="2829538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41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zh-TW" altLang="en-US" smtClean="0"/>
              <a:t>按一下以編輯母片標題樣式</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221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445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44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spTree>
    <p:extLst>
      <p:ext uri="{BB962C8B-B14F-4D97-AF65-F5344CB8AC3E}">
        <p14:creationId xmlns:p14="http://schemas.microsoft.com/office/powerpoint/2010/main" val="318183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30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777D93-430B-4B09-B162-0046AB520E18}" type="slidenum">
              <a:rPr lang="zh-TW" altLang="en-US" smtClean="0"/>
              <a:t>‹#›</a:t>
            </a:fld>
            <a:endParaRPr lang="zh-TW" altLang="en-US"/>
          </a:p>
        </p:txBody>
      </p:sp>
    </p:spTree>
    <p:extLst>
      <p:ext uri="{BB962C8B-B14F-4D97-AF65-F5344CB8AC3E}">
        <p14:creationId xmlns:p14="http://schemas.microsoft.com/office/powerpoint/2010/main" val="238015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46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06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1777D93-430B-4B09-B162-0046AB520E18}" type="slidenum">
              <a:rPr lang="zh-TW" altLang="en-US" smtClean="0"/>
              <a:t>‹#›</a:t>
            </a:fld>
            <a:endParaRPr lang="zh-TW" altLang="en-US"/>
          </a:p>
        </p:txBody>
      </p:sp>
    </p:spTree>
    <p:extLst>
      <p:ext uri="{BB962C8B-B14F-4D97-AF65-F5344CB8AC3E}">
        <p14:creationId xmlns:p14="http://schemas.microsoft.com/office/powerpoint/2010/main" val="419015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777D93-430B-4B09-B162-0046AB520E18}" type="slidenum">
              <a:rPr lang="zh-TW" altLang="en-US" smtClean="0"/>
              <a:t>‹#›</a:t>
            </a:fld>
            <a:endParaRPr lang="zh-TW"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79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A9DF0572-FE1B-493E-BE86-EFD27C6F92A9}" type="datetimeFigureOut">
              <a:rPr lang="zh-TW" altLang="en-US" smtClean="0"/>
              <a:t>2020/7/31</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77D93-430B-4B09-B162-0046AB520E18}" type="slidenum">
              <a:rPr lang="zh-TW" altLang="en-US" smtClean="0"/>
              <a:t>‹#›</a:t>
            </a:fld>
            <a:endParaRPr lang="zh-TW" altLang="en-US"/>
          </a:p>
        </p:txBody>
      </p:sp>
    </p:spTree>
    <p:extLst>
      <p:ext uri="{BB962C8B-B14F-4D97-AF65-F5344CB8AC3E}">
        <p14:creationId xmlns:p14="http://schemas.microsoft.com/office/powerpoint/2010/main" val="413882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DF0572-FE1B-493E-BE86-EFD27C6F92A9}" type="datetimeFigureOut">
              <a:rPr lang="zh-TW" altLang="en-US" smtClean="0"/>
              <a:t>2020/7/31</a:t>
            </a:fld>
            <a:endParaRPr lang="zh-TW"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777D93-430B-4B09-B162-0046AB520E18}" type="slidenum">
              <a:rPr lang="zh-TW" altLang="en-US" smtClean="0"/>
              <a:t>‹#›</a:t>
            </a:fld>
            <a:endParaRPr lang="zh-TW" altLang="en-US"/>
          </a:p>
        </p:txBody>
      </p:sp>
    </p:spTree>
    <p:extLst>
      <p:ext uri="{BB962C8B-B14F-4D97-AF65-F5344CB8AC3E}">
        <p14:creationId xmlns:p14="http://schemas.microsoft.com/office/powerpoint/2010/main" val="741571460"/>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 id="2147484476" r:id="rId14"/>
    <p:sldLayoutId id="2147484477" r:id="rId15"/>
    <p:sldLayoutId id="2147484478" r:id="rId16"/>
    <p:sldLayoutId id="214748447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8ecaddtNv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ablenews.i-cable.com/ci/videopage/news/22828" TargetMode="External"/><Relationship Id="rId5" Type="http://schemas.openxmlformats.org/officeDocument/2006/relationships/hyperlink" Target="https://www.youtube.com/watch?v=n3hZEZW7RbA" TargetMode="External"/><Relationship Id="rId4" Type="http://schemas.openxmlformats.org/officeDocument/2006/relationships/hyperlink" Target="https://www.nbclearn.com/nanotechnolog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hkedcity.net/etv/zh-hant/resource/79167815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hkedcity.net/etv/resource/71466581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puTd4l7y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cablenews.i-cable.com/ci/videopage/news/22828" TargetMode="External"/><Relationship Id="rId4" Type="http://schemas.openxmlformats.org/officeDocument/2006/relationships/hyperlink" Target="https://www.polyu.edu.hk/tc/media/media-releases/2019/polyu-develops-unique-electrostatically-charged-nanofiber-with-enhanced-performa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3hZEZW7Rb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cablenews.i-cable.com/ci/videopage/news/2282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1" name="Rectangle 5"/>
          <p:cNvSpPr>
            <a:spLocks noGrp="1" noChangeArrowheads="1"/>
          </p:cNvSpPr>
          <p:nvPr>
            <p:ph type="ctrTitle"/>
          </p:nvPr>
        </p:nvSpPr>
        <p:spPr>
          <a:xfrm>
            <a:off x="664123" y="2756642"/>
            <a:ext cx="7937786" cy="1824151"/>
          </a:xfrm>
        </p:spPr>
        <p:txBody>
          <a:bodyPr anchor="t">
            <a:noAutofit/>
          </a:bodyPr>
          <a:lstStyle/>
          <a:p>
            <a:pPr algn="ctr">
              <a:defRPr/>
            </a:pPr>
            <a:r>
              <a:rPr lang="zh-TW" altLang="en-US" sz="3600" b="1" dirty="0" smtClean="0">
                <a:solidFill>
                  <a:schemeClr val="tx2"/>
                </a:solidFill>
              </a:rPr>
              <a:t>原子世界</a:t>
            </a:r>
            <a:r>
              <a:rPr lang="en-US" altLang="zh-TW" sz="3200" b="1" dirty="0" smtClean="0">
                <a:solidFill>
                  <a:schemeClr val="tx2"/>
                </a:solidFill>
              </a:rPr>
              <a:t/>
            </a:r>
            <a:br>
              <a:rPr lang="en-US" altLang="zh-TW" sz="3200" b="1" dirty="0" smtClean="0">
                <a:solidFill>
                  <a:schemeClr val="tx2"/>
                </a:solidFill>
              </a:rPr>
            </a:br>
            <a:r>
              <a:rPr lang="en-US" altLang="zh-TW" sz="3200" b="1" dirty="0" smtClean="0">
                <a:solidFill>
                  <a:schemeClr val="tx2"/>
                </a:solidFill>
              </a:rPr>
              <a:t/>
            </a:r>
            <a:br>
              <a:rPr lang="en-US" altLang="zh-TW" sz="3200" b="1" dirty="0" smtClean="0">
                <a:solidFill>
                  <a:schemeClr val="tx2"/>
                </a:solidFill>
              </a:rPr>
            </a:br>
            <a:r>
              <a:rPr lang="zh-TW" altLang="en-US" sz="3200" b="1" dirty="0" smtClean="0">
                <a:solidFill>
                  <a:schemeClr val="tx2"/>
                </a:solidFill>
                <a:latin typeface="+mn-ea"/>
                <a:ea typeface="+mn-ea"/>
              </a:rPr>
              <a:t>納米科技</a:t>
            </a:r>
            <a:r>
              <a:rPr lang="en-US" altLang="zh-TW" sz="3200" b="1" dirty="0">
                <a:solidFill>
                  <a:schemeClr val="tx2"/>
                </a:solidFill>
                <a:latin typeface="+mn-ea"/>
                <a:ea typeface="+mn-ea"/>
              </a:rPr>
              <a:t/>
            </a:r>
            <a:br>
              <a:rPr lang="en-US" altLang="zh-TW" sz="3200" b="1" dirty="0">
                <a:solidFill>
                  <a:schemeClr val="tx2"/>
                </a:solidFill>
                <a:latin typeface="+mn-ea"/>
                <a:ea typeface="+mn-ea"/>
              </a:rPr>
            </a:br>
            <a:r>
              <a:rPr lang="en-US" altLang="zh-TW" sz="3600" b="1" dirty="0">
                <a:solidFill>
                  <a:schemeClr val="tx2"/>
                </a:solidFill>
                <a:latin typeface="+mn-ea"/>
                <a:ea typeface="+mn-ea"/>
              </a:rPr>
              <a:t/>
            </a:r>
            <a:br>
              <a:rPr lang="en-US" altLang="zh-TW" sz="3600" b="1" dirty="0">
                <a:solidFill>
                  <a:schemeClr val="tx2"/>
                </a:solidFill>
                <a:latin typeface="+mn-ea"/>
                <a:ea typeface="+mn-ea"/>
              </a:rPr>
            </a:br>
            <a:r>
              <a:rPr lang="en-US" altLang="zh-TW" sz="3600" b="1" dirty="0">
                <a:solidFill>
                  <a:schemeClr val="tx2"/>
                </a:solidFill>
                <a:ea typeface="新細明體" pitchFamily="18" charset="-120"/>
              </a:rPr>
              <a:t/>
            </a:r>
            <a:br>
              <a:rPr lang="en-US" altLang="zh-TW" sz="3600" b="1" dirty="0">
                <a:solidFill>
                  <a:schemeClr val="tx2"/>
                </a:solidFill>
                <a:ea typeface="新細明體" pitchFamily="18" charset="-120"/>
              </a:rPr>
            </a:br>
            <a:endParaRPr lang="en-US" altLang="zh-TW" sz="3600" b="1" dirty="0">
              <a:solidFill>
                <a:schemeClr val="tx2"/>
              </a:solidFill>
              <a:ea typeface="新細明體" pitchFamily="18" charset="-120"/>
            </a:endParaRPr>
          </a:p>
        </p:txBody>
      </p:sp>
      <p:sp>
        <p:nvSpPr>
          <p:cNvPr id="6148" name="副標題 4"/>
          <p:cNvSpPr>
            <a:spLocks noGrp="1"/>
          </p:cNvSpPr>
          <p:nvPr>
            <p:ph type="subTitle" idx="1"/>
          </p:nvPr>
        </p:nvSpPr>
        <p:spPr>
          <a:xfrm>
            <a:off x="1866034" y="1930700"/>
            <a:ext cx="5762563" cy="1364531"/>
          </a:xfrm>
        </p:spPr>
        <p:txBody>
          <a:bodyPr>
            <a:noAutofit/>
          </a:bodyPr>
          <a:lstStyle/>
          <a:p>
            <a:pPr algn="ctr"/>
            <a:r>
              <a:rPr lang="zh-TW" altLang="en-US" sz="4000" b="1" dirty="0" smtClean="0">
                <a:solidFill>
                  <a:srgbClr val="0070C0"/>
                </a:solidFill>
                <a:ea typeface="新細明體" panose="02020500000000000000" pitchFamily="18" charset="-120"/>
              </a:rPr>
              <a:t>物理科（中</a:t>
            </a:r>
            <a:r>
              <a:rPr lang="zh-TW" altLang="en-US" sz="4000" b="1" dirty="0">
                <a:solidFill>
                  <a:srgbClr val="0070C0"/>
                </a:solidFill>
                <a:ea typeface="新細明體" panose="02020500000000000000" pitchFamily="18" charset="-120"/>
              </a:rPr>
              <a:t>四至中六</a:t>
            </a:r>
            <a:r>
              <a:rPr lang="zh-TW" altLang="en-US" sz="4000" b="1" dirty="0" smtClean="0">
                <a:solidFill>
                  <a:srgbClr val="0070C0"/>
                </a:solidFill>
                <a:ea typeface="新細明體" panose="02020500000000000000" pitchFamily="18" charset="-120"/>
              </a:rPr>
              <a:t>）</a:t>
            </a:r>
            <a:endParaRPr lang="en-US" altLang="zh-TW" sz="4000" b="1" dirty="0">
              <a:solidFill>
                <a:srgbClr val="0070C0"/>
              </a:solidFill>
              <a:ea typeface="新細明體" panose="02020500000000000000" pitchFamily="18" charset="-120"/>
            </a:endParaRPr>
          </a:p>
        </p:txBody>
      </p:sp>
      <p:sp>
        <p:nvSpPr>
          <p:cNvPr id="2" name="矩形 1"/>
          <p:cNvSpPr/>
          <p:nvPr/>
        </p:nvSpPr>
        <p:spPr>
          <a:xfrm>
            <a:off x="6189785" y="4818185"/>
            <a:ext cx="1281475" cy="369304"/>
          </a:xfrm>
          <a:prstGeom prst="rect">
            <a:avLst/>
          </a:prstGeom>
        </p:spPr>
        <p:txBody>
          <a:bodyPr wrap="square">
            <a:spAutoFit/>
          </a:bodyPr>
          <a:lstStyle/>
          <a:p>
            <a:pPr algn="ctr"/>
            <a:r>
              <a:rPr lang="en-HK" dirty="0"/>
              <a:t>2020</a:t>
            </a:r>
            <a:r>
              <a:rPr lang="zh-TW" altLang="en-US" dirty="0"/>
              <a:t>年</a:t>
            </a:r>
            <a:r>
              <a:rPr lang="en-US" altLang="zh-TW" dirty="0"/>
              <a:t>6</a:t>
            </a:r>
            <a:r>
              <a:rPr lang="zh-TW" altLang="en-US" dirty="0"/>
              <a:t>月</a:t>
            </a:r>
            <a:endParaRPr lang="en-HK" dirty="0"/>
          </a:p>
        </p:txBody>
      </p:sp>
    </p:spTree>
    <p:extLst>
      <p:ext uri="{BB962C8B-B14F-4D97-AF65-F5344CB8AC3E}">
        <p14:creationId xmlns:p14="http://schemas.microsoft.com/office/powerpoint/2010/main" val="178387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3722" y="1680497"/>
            <a:ext cx="7586507" cy="585025"/>
          </a:xfrm>
        </p:spPr>
        <p:txBody>
          <a:bodyPr>
            <a:noAutofit/>
          </a:bodyPr>
          <a:lstStyle/>
          <a:p>
            <a:r>
              <a:rPr lang="zh-TW" altLang="en-US" sz="3600" b="1" dirty="0">
                <a:solidFill>
                  <a:srgbClr val="FF0000"/>
                </a:solidFill>
                <a:latin typeface="+mn-ea"/>
                <a:ea typeface="+mn-ea"/>
              </a:rPr>
              <a:t>有關納米科技的參考網站</a:t>
            </a:r>
            <a:endParaRPr lang="en-US" sz="3600" b="1" dirty="0">
              <a:solidFill>
                <a:srgbClr val="FF0000"/>
              </a:solidFill>
              <a:latin typeface="+mn-ea"/>
              <a:ea typeface="+mn-ea"/>
            </a:endParaRPr>
          </a:p>
        </p:txBody>
      </p:sp>
      <p:sp>
        <p:nvSpPr>
          <p:cNvPr id="3" name="內容版面配置區 2"/>
          <p:cNvSpPr>
            <a:spLocks noGrp="1"/>
          </p:cNvSpPr>
          <p:nvPr>
            <p:ph idx="1"/>
          </p:nvPr>
        </p:nvSpPr>
        <p:spPr>
          <a:xfrm>
            <a:off x="773722" y="2408403"/>
            <a:ext cx="7798778" cy="4547164"/>
          </a:xfrm>
        </p:spPr>
        <p:txBody>
          <a:bodyPr>
            <a:normAutofit/>
          </a:bodyPr>
          <a:lstStyle/>
          <a:p>
            <a:pPr lvl="1">
              <a:buFont typeface="Wingdings" panose="05000000000000000000" pitchFamily="2" charset="2"/>
              <a:buChar char="§"/>
            </a:pPr>
            <a:r>
              <a:rPr lang="en-US" altLang="zh-CN" sz="2400" dirty="0" smtClean="0">
                <a:latin typeface="新細明體" panose="02020500000000000000" pitchFamily="18" charset="-120"/>
                <a:ea typeface="新細明體" panose="02020500000000000000" pitchFamily="18" charset="-120"/>
              </a:rPr>
              <a:t>《</a:t>
            </a:r>
            <a:r>
              <a:rPr lang="zh-CN" altLang="en-US" sz="2400" dirty="0" smtClean="0">
                <a:latin typeface="新細明體" panose="02020500000000000000" pitchFamily="18" charset="-120"/>
                <a:ea typeface="新細明體" panose="02020500000000000000" pitchFamily="18" charset="-120"/>
              </a:rPr>
              <a:t>走近</a:t>
            </a:r>
            <a:r>
              <a:rPr lang="zh-CN" altLang="en-US" sz="2400" dirty="0">
                <a:latin typeface="新細明體" panose="02020500000000000000" pitchFamily="18" charset="-120"/>
                <a:ea typeface="新細明體" panose="02020500000000000000" pitchFamily="18" charset="-120"/>
              </a:rPr>
              <a:t>科学</a:t>
            </a:r>
            <a:r>
              <a:rPr lang="en-US" altLang="zh-CN" sz="2400" dirty="0" smtClean="0">
                <a:latin typeface="新細明體" panose="02020500000000000000" pitchFamily="18" charset="-120"/>
                <a:ea typeface="新細明體" panose="02020500000000000000" pitchFamily="18" charset="-120"/>
              </a:rPr>
              <a:t>》</a:t>
            </a:r>
            <a:r>
              <a:rPr lang="zh-CN" altLang="en-US" sz="2400" dirty="0" smtClean="0">
                <a:latin typeface="新細明體" panose="02020500000000000000" pitchFamily="18" charset="-120"/>
                <a:ea typeface="新細明體" panose="02020500000000000000" pitchFamily="18" charset="-120"/>
              </a:rPr>
              <a:t>超</a:t>
            </a:r>
            <a:r>
              <a:rPr lang="zh-TW" altLang="en-US" sz="2400" dirty="0" smtClean="0">
                <a:latin typeface="新細明體" panose="02020500000000000000" pitchFamily="18" charset="-120"/>
                <a:ea typeface="新細明體" panose="02020500000000000000" pitchFamily="18" charset="-120"/>
              </a:rPr>
              <a:t>級</a:t>
            </a:r>
            <a:r>
              <a:rPr lang="zh-CN" altLang="en-US" sz="2400" dirty="0" smtClean="0">
                <a:latin typeface="新細明體" panose="02020500000000000000" pitchFamily="18" charset="-120"/>
                <a:ea typeface="新細明體" panose="02020500000000000000" pitchFamily="18" charset="-120"/>
              </a:rPr>
              <a:t>碳</a:t>
            </a:r>
            <a:r>
              <a:rPr lang="zh-TW" altLang="en-US" sz="2400" dirty="0" smtClean="0">
                <a:latin typeface="新細明體" panose="02020500000000000000" pitchFamily="18" charset="-120"/>
                <a:ea typeface="新細明體" panose="02020500000000000000" pitchFamily="18" charset="-120"/>
              </a:rPr>
              <a:t>納</a:t>
            </a:r>
            <a:r>
              <a:rPr lang="zh-CN" altLang="en-US" sz="2400" dirty="0" smtClean="0">
                <a:latin typeface="新細明體" panose="02020500000000000000" pitchFamily="18" charset="-120"/>
                <a:ea typeface="新細明體" panose="02020500000000000000" pitchFamily="18" charset="-120"/>
              </a:rPr>
              <a:t>米管</a:t>
            </a:r>
            <a:endParaRPr lang="en-US" altLang="zh-CN" sz="2400" dirty="0">
              <a:latin typeface="新細明體" panose="02020500000000000000" pitchFamily="18" charset="-120"/>
              <a:ea typeface="新細明體" panose="02020500000000000000" pitchFamily="18" charset="-120"/>
            </a:endParaRPr>
          </a:p>
          <a:p>
            <a:pPr marL="457200" lvl="1" indent="0">
              <a:lnSpc>
                <a:spcPct val="110000"/>
              </a:lnSpc>
              <a:buNone/>
            </a:pPr>
            <a:r>
              <a:rPr lang="en-US" sz="2400" dirty="0">
                <a:hlinkClick r:id="rId3"/>
              </a:rPr>
              <a:t>https://www.youtube.com/watch?v=I8ecaddtNv4</a:t>
            </a:r>
            <a:endParaRPr lang="en-US" sz="2400" dirty="0"/>
          </a:p>
          <a:p>
            <a:pPr lvl="1">
              <a:lnSpc>
                <a:spcPct val="110000"/>
              </a:lnSpc>
              <a:buFont typeface="Wingdings" panose="05000000000000000000" pitchFamily="2" charset="2"/>
              <a:buChar char="§"/>
            </a:pPr>
            <a:r>
              <a:rPr lang="en-US" altLang="zh-TW" sz="2400" dirty="0" smtClean="0">
                <a:latin typeface="Times New Roman" panose="02020603050405020304" pitchFamily="18" charset="0"/>
                <a:cs typeface="Times New Roman" panose="02020603050405020304" pitchFamily="18" charset="0"/>
              </a:rPr>
              <a:t>Nanotechnology : Super Small Science</a:t>
            </a:r>
          </a:p>
          <a:p>
            <a:pPr marL="457200" lvl="1" indent="0">
              <a:lnSpc>
                <a:spcPct val="110000"/>
              </a:lnSpc>
              <a:buNone/>
            </a:pPr>
            <a:r>
              <a:rPr lang="en-US" sz="2400" dirty="0" smtClean="0">
                <a:hlinkClick r:id="rId4"/>
              </a:rPr>
              <a:t>https</a:t>
            </a:r>
            <a:r>
              <a:rPr lang="en-US" sz="2400" dirty="0">
                <a:hlinkClick r:id="rId4"/>
              </a:rPr>
              <a:t>://www.nbclearn.com/nanotechnology</a:t>
            </a:r>
            <a:endParaRPr lang="en-US" sz="2400" dirty="0" smtClean="0">
              <a:hlinkClick r:id="rId5"/>
            </a:endParaRPr>
          </a:p>
          <a:p>
            <a:pPr marL="457200" lvl="1" indent="0">
              <a:lnSpc>
                <a:spcPct val="110000"/>
              </a:lnSpc>
              <a:buNone/>
            </a:pPr>
            <a:r>
              <a:rPr lang="en-US" altLang="zh-TW" sz="2400" dirty="0" smtClean="0"/>
              <a:t>	</a:t>
            </a:r>
            <a:endParaRPr lang="en-US" sz="2400" dirty="0" smtClean="0">
              <a:hlinkClick r:id="rId6"/>
            </a:endParaRPr>
          </a:p>
          <a:p>
            <a:pPr marL="457200" lvl="1" indent="0">
              <a:lnSpc>
                <a:spcPct val="110000"/>
              </a:lnSpc>
              <a:buNone/>
            </a:pPr>
            <a:endParaRPr lang="en-US" altLang="zh-TW" sz="2400" dirty="0" smtClean="0"/>
          </a:p>
          <a:p>
            <a:pPr lvl="1">
              <a:lnSpc>
                <a:spcPct val="110000"/>
              </a:lnSpc>
              <a:buFont typeface="Wingdings" panose="05000000000000000000" pitchFamily="2" charset="2"/>
              <a:buChar char="§"/>
            </a:pPr>
            <a:endParaRPr lang="en-US" altLang="zh-TW" sz="2400" dirty="0"/>
          </a:p>
          <a:p>
            <a:pPr marL="457200" lvl="1" indent="0">
              <a:lnSpc>
                <a:spcPct val="110000"/>
              </a:lnSpc>
              <a:buNone/>
            </a:pPr>
            <a:endParaRPr lang="en-US" altLang="zh-TW" sz="2400" dirty="0"/>
          </a:p>
          <a:p>
            <a:pPr lvl="1">
              <a:lnSpc>
                <a:spcPct val="110000"/>
              </a:lnSpc>
              <a:buFont typeface="Wingdings" panose="05000000000000000000" pitchFamily="2" charset="2"/>
              <a:buChar char="§"/>
            </a:pPr>
            <a:endParaRPr lang="en-US" altLang="zh-TW" sz="2400" dirty="0" smtClean="0"/>
          </a:p>
          <a:p>
            <a:pPr marL="457200" lvl="1" indent="0">
              <a:lnSpc>
                <a:spcPct val="110000"/>
              </a:lnSpc>
              <a:buNone/>
            </a:pPr>
            <a:endParaRPr lang="en-US" sz="2400" dirty="0"/>
          </a:p>
        </p:txBody>
      </p:sp>
    </p:spTree>
    <p:extLst>
      <p:ext uri="{BB962C8B-B14F-4D97-AF65-F5344CB8AC3E}">
        <p14:creationId xmlns:p14="http://schemas.microsoft.com/office/powerpoint/2010/main" val="3538658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74885" y="1486533"/>
            <a:ext cx="6603024" cy="585025"/>
          </a:xfrm>
        </p:spPr>
        <p:txBody>
          <a:bodyPr>
            <a:noAutofit/>
          </a:bodyPr>
          <a:lstStyle/>
          <a:p>
            <a:r>
              <a:rPr lang="zh-CN" altLang="en-US" b="1" dirty="0">
                <a:solidFill>
                  <a:srgbClr val="FF0000"/>
                </a:solidFill>
                <a:latin typeface="新細明體" panose="02020500000000000000" pitchFamily="18" charset="-120"/>
                <a:ea typeface="新細明體" panose="02020500000000000000" pitchFamily="18" charset="-120"/>
              </a:rPr>
              <a:t>學習目標</a:t>
            </a:r>
            <a:endParaRPr lang="en-US" b="1" dirty="0">
              <a:solidFill>
                <a:srgbClr val="FF0000"/>
              </a:solidFill>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a:xfrm>
            <a:off x="773722" y="2566659"/>
            <a:ext cx="7548242" cy="4547164"/>
          </a:xfrm>
        </p:spPr>
        <p:txBody>
          <a:bodyPr>
            <a:normAutofit lnSpcReduction="10000"/>
          </a:bodyPr>
          <a:lstStyle/>
          <a:p>
            <a:pPr lvl="1">
              <a:lnSpc>
                <a:spcPct val="110000"/>
              </a:lnSpc>
              <a:buFont typeface="Wingdings" panose="05000000000000000000" pitchFamily="2" charset="2"/>
              <a:buChar char="§"/>
            </a:pPr>
            <a:r>
              <a:rPr lang="zh-TW" altLang="en-US" sz="3200" dirty="0">
                <a:latin typeface="+mn-ea"/>
              </a:rPr>
              <a:t>掌握納米科技的基本</a:t>
            </a:r>
            <a:r>
              <a:rPr lang="zh-TW" altLang="en-US" sz="3200" dirty="0" smtClean="0">
                <a:latin typeface="+mn-ea"/>
              </a:rPr>
              <a:t>知識</a:t>
            </a:r>
            <a:endParaRPr lang="en-US" altLang="zh-TW" sz="3200" dirty="0" smtClean="0">
              <a:latin typeface="+mn-ea"/>
            </a:endParaRPr>
          </a:p>
          <a:p>
            <a:pPr lvl="1">
              <a:lnSpc>
                <a:spcPct val="110000"/>
              </a:lnSpc>
              <a:buFont typeface="Wingdings" panose="05000000000000000000" pitchFamily="2" charset="2"/>
              <a:buChar char="§"/>
            </a:pPr>
            <a:r>
              <a:rPr lang="zh-TW" altLang="en-US" sz="3200" dirty="0" smtClean="0">
                <a:latin typeface="+mn-ea"/>
              </a:rPr>
              <a:t>了解</a:t>
            </a:r>
            <a:r>
              <a:rPr lang="zh-TW" altLang="en-US" sz="3200" dirty="0">
                <a:latin typeface="+mn-ea"/>
              </a:rPr>
              <a:t>納米科技</a:t>
            </a:r>
            <a:r>
              <a:rPr lang="zh-TW" altLang="en-US" sz="3200" dirty="0" smtClean="0">
                <a:latin typeface="+mn-ea"/>
              </a:rPr>
              <a:t>在</a:t>
            </a:r>
            <a:r>
              <a:rPr lang="zh-TW" altLang="en-US" sz="3200" dirty="0">
                <a:latin typeface="+mn-ea"/>
              </a:rPr>
              <a:t>日常生活中的應用</a:t>
            </a:r>
            <a:r>
              <a:rPr lang="en-US" altLang="zh-TW" sz="3200" dirty="0">
                <a:latin typeface="+mn-ea"/>
              </a:rPr>
              <a:t>(</a:t>
            </a:r>
            <a:r>
              <a:rPr lang="zh-TW" altLang="en-US" sz="3200" dirty="0">
                <a:latin typeface="+mn-ea"/>
              </a:rPr>
              <a:t>包括部分與防疫相關的</a:t>
            </a:r>
            <a:r>
              <a:rPr lang="zh-TW" altLang="en-US" sz="3200" dirty="0" smtClean="0">
                <a:latin typeface="+mn-ea"/>
              </a:rPr>
              <a:t>應用</a:t>
            </a:r>
            <a:r>
              <a:rPr lang="en-US" altLang="zh-TW" sz="3200" dirty="0" smtClean="0">
                <a:latin typeface="+mn-ea"/>
              </a:rPr>
              <a:t>)</a:t>
            </a:r>
          </a:p>
          <a:p>
            <a:pPr lvl="1">
              <a:lnSpc>
                <a:spcPct val="110000"/>
              </a:lnSpc>
              <a:buFont typeface="Wingdings" panose="05000000000000000000" pitchFamily="2" charset="2"/>
              <a:buChar char="§"/>
            </a:pPr>
            <a:r>
              <a:rPr lang="zh-TW" altLang="en-US" sz="3200" dirty="0">
                <a:solidFill>
                  <a:schemeClr val="tx1"/>
                </a:solidFill>
                <a:latin typeface="+mn-ea"/>
              </a:rPr>
              <a:t>欣賞科學家在納米科技發展的貢獻及知道使用納米科技的潛在風險和道德問題</a:t>
            </a:r>
            <a:endParaRPr lang="en-US" altLang="zh-TW" sz="3200" dirty="0">
              <a:solidFill>
                <a:schemeClr val="tx1"/>
              </a:solidFill>
              <a:latin typeface="+mn-ea"/>
            </a:endParaRPr>
          </a:p>
          <a:p>
            <a:pPr lvl="1">
              <a:lnSpc>
                <a:spcPct val="110000"/>
              </a:lnSpc>
              <a:buFont typeface="Wingdings" panose="05000000000000000000" pitchFamily="2" charset="2"/>
              <a:buChar char="§"/>
            </a:pPr>
            <a:endParaRPr lang="en-US" altLang="zh-TW" sz="2400" dirty="0" smtClean="0"/>
          </a:p>
          <a:p>
            <a:pPr marL="457200" lvl="1" indent="0">
              <a:lnSpc>
                <a:spcPct val="110000"/>
              </a:lnSpc>
              <a:buNone/>
            </a:pPr>
            <a:r>
              <a:rPr lang="en-US" altLang="zh-TW" sz="2400" dirty="0" smtClean="0"/>
              <a:t>     </a:t>
            </a:r>
            <a:endParaRPr lang="en-US" sz="2400" dirty="0"/>
          </a:p>
        </p:txBody>
      </p:sp>
    </p:spTree>
    <p:extLst>
      <p:ext uri="{BB962C8B-B14F-4D97-AF65-F5344CB8AC3E}">
        <p14:creationId xmlns:p14="http://schemas.microsoft.com/office/powerpoint/2010/main" val="176202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74885" y="1680497"/>
            <a:ext cx="6603024" cy="585025"/>
          </a:xfrm>
        </p:spPr>
        <p:txBody>
          <a:bodyPr>
            <a:noAutofit/>
          </a:bodyPr>
          <a:lstStyle/>
          <a:p>
            <a:r>
              <a:rPr lang="zh-TW" altLang="en-US" sz="3600" b="1" dirty="0" smtClean="0">
                <a:solidFill>
                  <a:srgbClr val="FF0000"/>
                </a:solidFill>
                <a:latin typeface="+mn-ea"/>
                <a:ea typeface="+mn-ea"/>
              </a:rPr>
              <a:t>甚麼是納米</a:t>
            </a:r>
            <a:endParaRPr lang="en-US" sz="3600" b="1" dirty="0">
              <a:solidFill>
                <a:srgbClr val="FF0000"/>
              </a:solidFill>
              <a:latin typeface="+mn-ea"/>
              <a:ea typeface="+mn-ea"/>
            </a:endParaRPr>
          </a:p>
        </p:txBody>
      </p:sp>
      <p:sp>
        <p:nvSpPr>
          <p:cNvPr id="3" name="內容版面配置區 2"/>
          <p:cNvSpPr>
            <a:spLocks noGrp="1"/>
          </p:cNvSpPr>
          <p:nvPr>
            <p:ph idx="1"/>
          </p:nvPr>
        </p:nvSpPr>
        <p:spPr>
          <a:xfrm>
            <a:off x="773722" y="2566659"/>
            <a:ext cx="7016263" cy="4547164"/>
          </a:xfrm>
        </p:spPr>
        <p:txBody>
          <a:bodyPr>
            <a:normAutofit/>
          </a:bodyPr>
          <a:lstStyle/>
          <a:p>
            <a:pPr lvl="1">
              <a:lnSpc>
                <a:spcPct val="110000"/>
              </a:lnSpc>
              <a:buFont typeface="Wingdings" panose="05000000000000000000" pitchFamily="2" charset="2"/>
              <a:buChar char="§"/>
            </a:pPr>
            <a:r>
              <a:rPr lang="en-US" altLang="zh-TW" sz="2400" dirty="0" smtClean="0"/>
              <a:t> </a:t>
            </a:r>
            <a:r>
              <a:rPr lang="zh-TW" altLang="en-US" sz="2400" dirty="0" smtClean="0">
                <a:latin typeface="+mn-ea"/>
              </a:rPr>
              <a:t>納米 </a:t>
            </a:r>
            <a:r>
              <a:rPr lang="en-US" altLang="zh-TW" sz="2400" dirty="0" smtClean="0">
                <a:latin typeface="+mn-ea"/>
              </a:rPr>
              <a:t>(nm) </a:t>
            </a:r>
            <a:r>
              <a:rPr lang="zh-TW" altLang="en-US" sz="2400" dirty="0" smtClean="0">
                <a:latin typeface="+mn-ea"/>
              </a:rPr>
              <a:t>是長度單位</a:t>
            </a:r>
            <a:endParaRPr lang="en-US" altLang="zh-TW" sz="2400" dirty="0">
              <a:latin typeface="+mn-ea"/>
            </a:endParaRPr>
          </a:p>
          <a:p>
            <a:pPr lvl="1">
              <a:lnSpc>
                <a:spcPct val="110000"/>
              </a:lnSpc>
              <a:buFont typeface="Wingdings" panose="05000000000000000000" pitchFamily="2" charset="2"/>
              <a:buChar char="§"/>
            </a:pPr>
            <a:r>
              <a:rPr lang="en-US" altLang="zh-TW" sz="2400" dirty="0" smtClean="0">
                <a:latin typeface="+mn-ea"/>
              </a:rPr>
              <a:t> 1 </a:t>
            </a:r>
            <a:r>
              <a:rPr lang="zh-TW" altLang="en-US" sz="2400" dirty="0" smtClean="0">
                <a:latin typeface="+mn-ea"/>
              </a:rPr>
              <a:t>納米 </a:t>
            </a:r>
            <a:r>
              <a:rPr lang="en-US" altLang="zh-TW" sz="2400" dirty="0" smtClean="0">
                <a:latin typeface="+mn-ea"/>
              </a:rPr>
              <a:t>= </a:t>
            </a:r>
            <a:r>
              <a:rPr lang="en-US" sz="2400" dirty="0" smtClean="0">
                <a:latin typeface="Times New Roman" panose="02020603050405020304" pitchFamily="18" charset="0"/>
                <a:cs typeface="Times New Roman" panose="02020603050405020304" pitchFamily="18" charset="0"/>
              </a:rPr>
              <a:t>0.000 </a:t>
            </a:r>
            <a:r>
              <a:rPr lang="en-US" sz="2400" dirty="0">
                <a:latin typeface="Times New Roman" panose="02020603050405020304" pitchFamily="18" charset="0"/>
                <a:cs typeface="Times New Roman" panose="02020603050405020304" pitchFamily="18" charset="0"/>
              </a:rPr>
              <a:t>000 001 </a:t>
            </a:r>
            <a:r>
              <a:rPr lang="en-US" altLang="zh-TW" sz="2400" dirty="0" smtClean="0">
                <a:latin typeface="+mn-ea"/>
              </a:rPr>
              <a:t>= </a:t>
            </a:r>
            <a:r>
              <a:rPr lang="en-US" altLang="zh-TW" sz="2400" dirty="0">
                <a:latin typeface="Times New Roman" panose="02020603050405020304" pitchFamily="18" charset="0"/>
                <a:cs typeface="Times New Roman" panose="02020603050405020304" pitchFamily="18" charset="0"/>
              </a:rPr>
              <a:t>10</a:t>
            </a:r>
            <a:r>
              <a:rPr lang="en-US" altLang="zh-TW" sz="2400" baseline="30000" dirty="0">
                <a:latin typeface="Times New Roman" panose="02020603050405020304" pitchFamily="18" charset="0"/>
                <a:cs typeface="Times New Roman" panose="02020603050405020304" pitchFamily="18" charset="0"/>
              </a:rPr>
              <a:t>-9</a:t>
            </a:r>
            <a:r>
              <a:rPr lang="en-US" altLang="zh-TW" sz="2400" dirty="0">
                <a:latin typeface="Times New Roman" panose="02020603050405020304" pitchFamily="18" charset="0"/>
                <a:cs typeface="Times New Roman" panose="02020603050405020304" pitchFamily="18" charset="0"/>
              </a:rPr>
              <a:t> m</a:t>
            </a:r>
          </a:p>
          <a:p>
            <a:pPr lvl="1">
              <a:lnSpc>
                <a:spcPct val="110000"/>
              </a:lnSpc>
              <a:buFont typeface="Wingdings" panose="05000000000000000000" pitchFamily="2" charset="2"/>
              <a:buChar char="§"/>
            </a:pPr>
            <a:r>
              <a:rPr lang="zh-TW" altLang="en-US" sz="2400" dirty="0">
                <a:latin typeface="+mn-ea"/>
              </a:rPr>
              <a:t>我們可利用透射電子顯微鏡</a:t>
            </a:r>
            <a:r>
              <a:rPr lang="en-US" altLang="zh-TW" sz="2400" dirty="0">
                <a:latin typeface="+mn-ea"/>
              </a:rPr>
              <a:t>(</a:t>
            </a:r>
            <a:r>
              <a:rPr lang="en-US" altLang="zh-TW" sz="2400" dirty="0">
                <a:latin typeface="Times New Roman" panose="02020603050405020304" pitchFamily="18" charset="0"/>
                <a:cs typeface="Times New Roman" panose="02020603050405020304" pitchFamily="18" charset="0"/>
              </a:rPr>
              <a:t>TEM</a:t>
            </a:r>
            <a:r>
              <a:rPr lang="en-US" altLang="zh-TW" sz="2400" dirty="0">
                <a:latin typeface="+mn-ea"/>
              </a:rPr>
              <a:t>)</a:t>
            </a:r>
            <a:r>
              <a:rPr lang="zh-TW" altLang="en-US" sz="2400" dirty="0">
                <a:latin typeface="+mn-ea"/>
              </a:rPr>
              <a:t>和</a:t>
            </a:r>
            <a:r>
              <a:rPr lang="zh-TW" altLang="en-US" sz="2400" dirty="0" smtClean="0">
                <a:latin typeface="+mn-ea"/>
              </a:rPr>
              <a:t>掃描</a:t>
            </a:r>
            <a:r>
              <a:rPr lang="zh-TW" altLang="en-US" sz="2400" dirty="0" smtClean="0">
                <a:solidFill>
                  <a:schemeClr val="tx1"/>
                </a:solidFill>
                <a:latin typeface="+mn-ea"/>
              </a:rPr>
              <a:t>穿隧</a:t>
            </a:r>
            <a:r>
              <a:rPr lang="zh-TW" altLang="en-US" sz="2400" dirty="0" smtClean="0">
                <a:latin typeface="+mn-ea"/>
              </a:rPr>
              <a:t>顯微鏡</a:t>
            </a:r>
            <a:r>
              <a:rPr lang="en-US" altLang="zh-TW" sz="2400" dirty="0">
                <a:latin typeface="+mn-ea"/>
              </a:rPr>
              <a:t>(</a:t>
            </a:r>
            <a:r>
              <a:rPr lang="en-US" altLang="zh-TW" sz="2400" dirty="0">
                <a:latin typeface="Times New Roman" panose="02020603050405020304" pitchFamily="18" charset="0"/>
                <a:cs typeface="Times New Roman" panose="02020603050405020304" pitchFamily="18" charset="0"/>
              </a:rPr>
              <a:t>STM</a:t>
            </a:r>
            <a:r>
              <a:rPr lang="en-US" altLang="zh-TW" sz="2400" dirty="0">
                <a:latin typeface="+mn-ea"/>
              </a:rPr>
              <a:t>)</a:t>
            </a:r>
            <a:r>
              <a:rPr lang="zh-TW" altLang="en-US" sz="2400" dirty="0">
                <a:latin typeface="+mn-ea"/>
              </a:rPr>
              <a:t>觀察納米標度下的物體</a:t>
            </a:r>
            <a:endParaRPr lang="en-US" altLang="zh-TW" sz="2400" dirty="0">
              <a:latin typeface="+mn-ea"/>
            </a:endParaRPr>
          </a:p>
          <a:p>
            <a:pPr lvl="1">
              <a:lnSpc>
                <a:spcPct val="110000"/>
              </a:lnSpc>
              <a:buFont typeface="Wingdings" panose="05000000000000000000" pitchFamily="2" charset="2"/>
              <a:buChar char="§"/>
            </a:pPr>
            <a:endParaRPr lang="en-US" altLang="zh-TW" sz="2400" dirty="0" smtClean="0"/>
          </a:p>
          <a:p>
            <a:pPr marL="457200" lvl="1" indent="0">
              <a:lnSpc>
                <a:spcPct val="110000"/>
              </a:lnSpc>
              <a:buNone/>
            </a:pPr>
            <a:r>
              <a:rPr lang="en-US" altLang="zh-TW" sz="2400" dirty="0" smtClean="0"/>
              <a:t>     </a:t>
            </a:r>
            <a:endParaRPr lang="en-US" sz="2400" dirty="0"/>
          </a:p>
        </p:txBody>
      </p:sp>
    </p:spTree>
    <p:extLst>
      <p:ext uri="{BB962C8B-B14F-4D97-AF65-F5344CB8AC3E}">
        <p14:creationId xmlns:p14="http://schemas.microsoft.com/office/powerpoint/2010/main" val="3045013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74884" y="1680497"/>
            <a:ext cx="6585439" cy="585025"/>
          </a:xfrm>
        </p:spPr>
        <p:txBody>
          <a:bodyPr>
            <a:noAutofit/>
          </a:bodyPr>
          <a:lstStyle/>
          <a:p>
            <a:r>
              <a:rPr lang="zh-TW" altLang="en-US" sz="3600" b="1" dirty="0" smtClean="0">
                <a:solidFill>
                  <a:srgbClr val="FF0000"/>
                </a:solidFill>
                <a:latin typeface="新細明體" panose="02020500000000000000" pitchFamily="18" charset="-120"/>
                <a:ea typeface="新細明體" panose="02020500000000000000" pitchFamily="18" charset="-120"/>
              </a:rPr>
              <a:t>納米材料的不同形式</a:t>
            </a:r>
            <a:endParaRPr lang="en-US" sz="3600" b="1" dirty="0">
              <a:solidFill>
                <a:srgbClr val="FF0000"/>
              </a:solidFill>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a:xfrm>
            <a:off x="773722" y="2566659"/>
            <a:ext cx="7200901" cy="4547164"/>
          </a:xfrm>
        </p:spPr>
        <p:txBody>
          <a:bodyPr>
            <a:normAutofit/>
          </a:bodyPr>
          <a:lstStyle/>
          <a:p>
            <a:pPr lvl="1">
              <a:lnSpc>
                <a:spcPct val="110000"/>
              </a:lnSpc>
              <a:buFont typeface="Wingdings" panose="05000000000000000000" pitchFamily="2" charset="2"/>
              <a:buChar char="§"/>
            </a:pPr>
            <a:r>
              <a:rPr lang="zh-TW" altLang="en-US" sz="2400" dirty="0" smtClean="0">
                <a:latin typeface="新細明體" panose="02020500000000000000" pitchFamily="18" charset="-120"/>
                <a:ea typeface="新細明體" panose="02020500000000000000" pitchFamily="18" charset="-120"/>
              </a:rPr>
              <a:t>納米材料有不同的形式</a:t>
            </a:r>
            <a:r>
              <a:rPr lang="zh-TW" altLang="zh-TW" sz="2400" dirty="0" smtClean="0">
                <a:latin typeface="新細明體" panose="02020500000000000000" pitchFamily="18" charset="-120"/>
                <a:ea typeface="新細明體" panose="02020500000000000000" pitchFamily="18" charset="-120"/>
              </a:rPr>
              <a:t>，</a:t>
            </a:r>
            <a:r>
              <a:rPr lang="zh-TW" altLang="en-US" sz="2400" dirty="0" smtClean="0">
                <a:latin typeface="新細明體" panose="02020500000000000000" pitchFamily="18" charset="-120"/>
                <a:ea typeface="新細明體" panose="02020500000000000000" pitchFamily="18" charset="-120"/>
              </a:rPr>
              <a:t>例如</a:t>
            </a:r>
            <a:r>
              <a:rPr lang="zh-TW" altLang="en-US" sz="2400" dirty="0">
                <a:latin typeface="新細明體" panose="02020500000000000000" pitchFamily="18" charset="-120"/>
                <a:ea typeface="新細明體" panose="02020500000000000000" pitchFamily="18" charset="-120"/>
              </a:rPr>
              <a:t>納</a:t>
            </a:r>
            <a:r>
              <a:rPr lang="zh-TW" altLang="en-US" sz="2400" dirty="0" smtClean="0">
                <a:latin typeface="新細明體" panose="02020500000000000000" pitchFamily="18" charset="-120"/>
                <a:ea typeface="新細明體" panose="02020500000000000000" pitchFamily="18" charset="-120"/>
              </a:rPr>
              <a:t>米線</a:t>
            </a:r>
            <a:r>
              <a:rPr lang="zh-TW" altLang="en-US" sz="2400" dirty="0">
                <a:latin typeface="新細明體" panose="02020500000000000000" pitchFamily="18" charset="-120"/>
                <a:ea typeface="新細明體" panose="02020500000000000000" pitchFamily="18" charset="-120"/>
              </a:rPr>
              <a:t>、</a:t>
            </a:r>
            <a:r>
              <a:rPr lang="zh-TW" altLang="en-US" sz="2400" dirty="0" smtClean="0">
                <a:latin typeface="新細明體" panose="02020500000000000000" pitchFamily="18" charset="-120"/>
                <a:ea typeface="新細明體" panose="02020500000000000000" pitchFamily="18" charset="-120"/>
              </a:rPr>
              <a:t>納米管  和納米粒子</a:t>
            </a:r>
            <a:endParaRPr lang="en-US" altLang="zh-TW" sz="2400" dirty="0" smtClean="0">
              <a:latin typeface="新細明體" panose="02020500000000000000" pitchFamily="18" charset="-120"/>
              <a:ea typeface="新細明體" panose="02020500000000000000" pitchFamily="18" charset="-120"/>
            </a:endParaRPr>
          </a:p>
          <a:p>
            <a:pPr lvl="1">
              <a:lnSpc>
                <a:spcPct val="110000"/>
              </a:lnSpc>
              <a:buFont typeface="Wingdings" panose="05000000000000000000" pitchFamily="2" charset="2"/>
              <a:buChar char="§"/>
            </a:pPr>
            <a:r>
              <a:rPr lang="zh-TW" altLang="en-US" sz="2400" dirty="0">
                <a:latin typeface="新細明體" panose="02020500000000000000" pitchFamily="18" charset="-120"/>
                <a:ea typeface="新細明體" panose="02020500000000000000" pitchFamily="18" charset="-120"/>
              </a:rPr>
              <a:t>納米材料的表面面積與體積有巨大比例</a:t>
            </a:r>
            <a:endParaRPr lang="en-US" altLang="zh-TW" sz="2400" dirty="0">
              <a:latin typeface="新細明體" panose="02020500000000000000" pitchFamily="18" charset="-120"/>
              <a:ea typeface="新細明體" panose="02020500000000000000" pitchFamily="18" charset="-120"/>
            </a:endParaRPr>
          </a:p>
          <a:p>
            <a:pPr lvl="1">
              <a:lnSpc>
                <a:spcPct val="110000"/>
              </a:lnSpc>
              <a:buFont typeface="Wingdings" panose="05000000000000000000" pitchFamily="2" charset="2"/>
              <a:buChar char="§"/>
            </a:pPr>
            <a:r>
              <a:rPr lang="zh-TW" altLang="en-US" sz="2400" dirty="0" smtClean="0">
                <a:latin typeface="新細明體" panose="02020500000000000000" pitchFamily="18" charset="-120"/>
                <a:ea typeface="新細明體" panose="02020500000000000000" pitchFamily="18" charset="-120"/>
              </a:rPr>
              <a:t>當材料的大小減至納米標度時可能會表現不同的物理性質</a:t>
            </a:r>
            <a:endParaRPr lang="en-US" altLang="zh-TW" sz="2400" dirty="0" smtClean="0">
              <a:latin typeface="新細明體" panose="02020500000000000000" pitchFamily="18" charset="-120"/>
              <a:ea typeface="新細明體" panose="02020500000000000000" pitchFamily="18" charset="-120"/>
            </a:endParaRPr>
          </a:p>
          <a:p>
            <a:pPr marL="457200" lvl="1" indent="0">
              <a:lnSpc>
                <a:spcPct val="110000"/>
              </a:lnSpc>
              <a:buNone/>
            </a:pPr>
            <a:endParaRPr lang="en-US" altLang="zh-TW" sz="2400" dirty="0" smtClean="0"/>
          </a:p>
          <a:p>
            <a:pPr marL="457200" lvl="1" indent="0">
              <a:lnSpc>
                <a:spcPct val="110000"/>
              </a:lnSpc>
              <a:buNone/>
            </a:pPr>
            <a:endParaRPr lang="en-US" sz="2400" dirty="0"/>
          </a:p>
        </p:txBody>
      </p:sp>
    </p:spTree>
    <p:extLst>
      <p:ext uri="{BB962C8B-B14F-4D97-AF65-F5344CB8AC3E}">
        <p14:creationId xmlns:p14="http://schemas.microsoft.com/office/powerpoint/2010/main" val="14531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74884" y="1680497"/>
            <a:ext cx="6585439" cy="585025"/>
          </a:xfrm>
        </p:spPr>
        <p:txBody>
          <a:bodyPr>
            <a:noAutofit/>
          </a:bodyPr>
          <a:lstStyle/>
          <a:p>
            <a:r>
              <a:rPr lang="zh-TW" altLang="en-US" sz="3600" b="1" dirty="0">
                <a:solidFill>
                  <a:srgbClr val="FF0000"/>
                </a:solidFill>
                <a:latin typeface="+mn-ea"/>
                <a:ea typeface="+mn-ea"/>
              </a:rPr>
              <a:t>納米科技在日常生活中的應用</a:t>
            </a:r>
            <a:endParaRPr lang="en-US" sz="3600" b="1" dirty="0">
              <a:solidFill>
                <a:srgbClr val="FF0000"/>
              </a:solidFill>
              <a:latin typeface="+mn-ea"/>
              <a:ea typeface="+mn-ea"/>
            </a:endParaRPr>
          </a:p>
        </p:txBody>
      </p:sp>
      <p:sp>
        <p:nvSpPr>
          <p:cNvPr id="3" name="內容版面配置區 2"/>
          <p:cNvSpPr>
            <a:spLocks noGrp="1"/>
          </p:cNvSpPr>
          <p:nvPr>
            <p:ph idx="1"/>
          </p:nvPr>
        </p:nvSpPr>
        <p:spPr>
          <a:xfrm>
            <a:off x="773722" y="2566659"/>
            <a:ext cx="7200901" cy="4547164"/>
          </a:xfrm>
        </p:spPr>
        <p:txBody>
          <a:bodyPr>
            <a:normAutofit/>
          </a:bodyPr>
          <a:lstStyle/>
          <a:p>
            <a:pPr marL="457200" lvl="1" indent="0">
              <a:lnSpc>
                <a:spcPct val="110000"/>
              </a:lnSpc>
              <a:buNone/>
            </a:pPr>
            <a:r>
              <a:rPr lang="zh-TW" altLang="en-US" sz="2400" dirty="0" smtClean="0">
                <a:latin typeface="+mn-ea"/>
              </a:rPr>
              <a:t>例如</a:t>
            </a:r>
            <a:endParaRPr lang="en-US" altLang="zh-TW" sz="2400" dirty="0" smtClean="0">
              <a:latin typeface="+mn-ea"/>
            </a:endParaRPr>
          </a:p>
          <a:p>
            <a:pPr lvl="1">
              <a:lnSpc>
                <a:spcPct val="110000"/>
              </a:lnSpc>
              <a:buFont typeface="Wingdings" panose="05000000000000000000" pitchFamily="2" charset="2"/>
              <a:buChar char="§"/>
            </a:pPr>
            <a:r>
              <a:rPr lang="zh-TW" altLang="en-US" sz="2400" dirty="0" smtClean="0">
                <a:latin typeface="+mn-ea"/>
              </a:rPr>
              <a:t>納米自</a:t>
            </a:r>
            <a:r>
              <a:rPr lang="zh-TW" altLang="en-US" sz="2400" dirty="0">
                <a:latin typeface="+mn-ea"/>
              </a:rPr>
              <a:t>潔</a:t>
            </a:r>
            <a:r>
              <a:rPr lang="zh-TW" altLang="en-US" sz="2400" dirty="0" smtClean="0">
                <a:latin typeface="+mn-ea"/>
              </a:rPr>
              <a:t>塗層</a:t>
            </a:r>
            <a:endParaRPr lang="en-US" altLang="zh-TW" sz="2400" dirty="0" smtClean="0">
              <a:latin typeface="+mn-ea"/>
            </a:endParaRPr>
          </a:p>
          <a:p>
            <a:pPr lvl="1">
              <a:lnSpc>
                <a:spcPct val="110000"/>
              </a:lnSpc>
              <a:buFont typeface="Wingdings" panose="05000000000000000000" pitchFamily="2" charset="2"/>
              <a:buChar char="§"/>
            </a:pPr>
            <a:r>
              <a:rPr lang="zh-TW" altLang="en-US" sz="2400" dirty="0">
                <a:latin typeface="+mn-ea"/>
              </a:rPr>
              <a:t>納米過濾器</a:t>
            </a:r>
            <a:endParaRPr lang="en-US" altLang="zh-TW" sz="2400" dirty="0" smtClean="0">
              <a:latin typeface="+mn-ea"/>
            </a:endParaRPr>
          </a:p>
          <a:p>
            <a:pPr lvl="1">
              <a:lnSpc>
                <a:spcPct val="110000"/>
              </a:lnSpc>
              <a:buFont typeface="Wingdings" panose="05000000000000000000" pitchFamily="2" charset="2"/>
              <a:buChar char="§"/>
            </a:pPr>
            <a:r>
              <a:rPr lang="zh-TW" altLang="en-US" sz="2400" dirty="0">
                <a:latin typeface="+mn-ea"/>
              </a:rPr>
              <a:t>光觸媒</a:t>
            </a:r>
            <a:r>
              <a:rPr lang="zh-TW" altLang="en-US" sz="2400" dirty="0" smtClean="0">
                <a:latin typeface="+mn-ea"/>
              </a:rPr>
              <a:t>消毒</a:t>
            </a:r>
            <a:endParaRPr lang="en-US" altLang="zh-TW" sz="2400" dirty="0" smtClean="0">
              <a:latin typeface="+mn-ea"/>
            </a:endParaRPr>
          </a:p>
          <a:p>
            <a:pPr lvl="1">
              <a:lnSpc>
                <a:spcPct val="110000"/>
              </a:lnSpc>
              <a:buFont typeface="Wingdings" panose="05000000000000000000" pitchFamily="2" charset="2"/>
              <a:buChar char="§"/>
            </a:pPr>
            <a:r>
              <a:rPr lang="zh-TW" altLang="en-US" sz="2400" dirty="0">
                <a:latin typeface="+mn-ea"/>
              </a:rPr>
              <a:t>納</a:t>
            </a:r>
            <a:r>
              <a:rPr lang="zh-TW" altLang="en-US" sz="2400" dirty="0" smtClean="0">
                <a:latin typeface="+mn-ea"/>
              </a:rPr>
              <a:t>米口罩</a:t>
            </a:r>
            <a:endParaRPr lang="en-US" altLang="zh-TW" sz="2400" dirty="0">
              <a:latin typeface="+mn-ea"/>
            </a:endParaRPr>
          </a:p>
          <a:p>
            <a:pPr marL="457200" lvl="1" indent="0">
              <a:lnSpc>
                <a:spcPct val="110000"/>
              </a:lnSpc>
              <a:buNone/>
            </a:pPr>
            <a:endParaRPr lang="en-US" altLang="zh-TW" sz="2400" dirty="0" smtClean="0"/>
          </a:p>
          <a:p>
            <a:pPr marL="457200" lvl="1" indent="0">
              <a:lnSpc>
                <a:spcPct val="110000"/>
              </a:lnSpc>
              <a:buNone/>
            </a:pPr>
            <a:endParaRPr lang="en-US" sz="2400"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392" y="2394245"/>
            <a:ext cx="1811111" cy="1049621"/>
          </a:xfrm>
          <a:prstGeom prst="rect">
            <a:avLst/>
          </a:prstGeom>
        </p:spPr>
      </p:pic>
      <p:pic>
        <p:nvPicPr>
          <p:cNvPr id="9" name="圖片 8"/>
          <p:cNvPicPr>
            <a:picLocks noChangeAspect="1"/>
          </p:cNvPicPr>
          <p:nvPr/>
        </p:nvPicPr>
        <p:blipFill rotWithShape="1">
          <a:blip r:embed="rId4">
            <a:extLst>
              <a:ext uri="{28A0092B-C50C-407E-A947-70E740481C1C}">
                <a14:useLocalDpi xmlns:a14="http://schemas.microsoft.com/office/drawing/2010/main" val="0"/>
              </a:ext>
            </a:extLst>
          </a:blip>
          <a:srcRect l="10802" r="10741"/>
          <a:stretch/>
        </p:blipFill>
        <p:spPr>
          <a:xfrm>
            <a:off x="6561416" y="3140871"/>
            <a:ext cx="1477107" cy="934480"/>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392" y="3943485"/>
            <a:ext cx="1999159" cy="1064487"/>
          </a:xfrm>
          <a:prstGeom prst="rect">
            <a:avLst/>
          </a:prstGeom>
        </p:spPr>
      </p:pic>
      <p:pic>
        <p:nvPicPr>
          <p:cNvPr id="11" name="圖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5200" y="4986037"/>
            <a:ext cx="2035897" cy="807131"/>
          </a:xfrm>
          <a:prstGeom prst="rect">
            <a:avLst/>
          </a:prstGeom>
        </p:spPr>
      </p:pic>
      <p:sp>
        <p:nvSpPr>
          <p:cNvPr id="12" name="矩形 11"/>
          <p:cNvSpPr/>
          <p:nvPr/>
        </p:nvSpPr>
        <p:spPr>
          <a:xfrm>
            <a:off x="4747302" y="5865858"/>
            <a:ext cx="3628228" cy="369332"/>
          </a:xfrm>
          <a:prstGeom prst="rect">
            <a:avLst/>
          </a:prstGeom>
        </p:spPr>
        <p:txBody>
          <a:bodyPr wrap="square">
            <a:spAutoFit/>
          </a:bodyPr>
          <a:lstStyle/>
          <a:p>
            <a:pPr algn="ctr">
              <a:spcBef>
                <a:spcPct val="0"/>
              </a:spcBef>
              <a:buFontTx/>
              <a:buNone/>
            </a:pPr>
            <a:r>
              <a:rPr lang="en-US" altLang="zh-TW" dirty="0" smtClean="0">
                <a:latin typeface="+mn-ea"/>
                <a:cs typeface="Times New Roman" panose="02020603050405020304" pitchFamily="18" charset="0"/>
              </a:rPr>
              <a:t>(</a:t>
            </a:r>
            <a:r>
              <a:rPr lang="zh-TW" altLang="en-US" dirty="0" smtClean="0">
                <a:latin typeface="+mn-ea"/>
                <a:cs typeface="Times New Roman" panose="02020603050405020304" pitchFamily="18" charset="0"/>
              </a:rPr>
              <a:t>圖片來源：</a:t>
            </a:r>
            <a:r>
              <a:rPr lang="zh-TW" altLang="en-US" dirty="0">
                <a:latin typeface="+mn-ea"/>
                <a:cs typeface="Times New Roman" panose="02020603050405020304" pitchFamily="18" charset="0"/>
              </a:rPr>
              <a:t>教育局教育</a:t>
            </a:r>
            <a:r>
              <a:rPr lang="zh-TW" altLang="en-US" dirty="0" smtClean="0">
                <a:latin typeface="+mn-ea"/>
                <a:cs typeface="Times New Roman" panose="02020603050405020304" pitchFamily="18" charset="0"/>
              </a:rPr>
              <a:t>電視）</a:t>
            </a:r>
            <a:endParaRPr lang="en-US" altLang="zh-TW" dirty="0">
              <a:latin typeface="+mn-ea"/>
              <a:cs typeface="Times New Roman" panose="02020603050405020304" pitchFamily="18" charset="0"/>
            </a:endParaRPr>
          </a:p>
        </p:txBody>
      </p:sp>
    </p:spTree>
    <p:extLst>
      <p:ext uri="{BB962C8B-B14F-4D97-AF65-F5344CB8AC3E}">
        <p14:creationId xmlns:p14="http://schemas.microsoft.com/office/powerpoint/2010/main" val="381447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6865" y="691711"/>
            <a:ext cx="6798734" cy="980071"/>
          </a:xfrm>
        </p:spPr>
        <p:txBody>
          <a:bodyPr>
            <a:normAutofit/>
          </a:bodyPr>
          <a:lstStyle/>
          <a:p>
            <a:r>
              <a:rPr lang="zh-TW" altLang="en-US" sz="3600" b="1" dirty="0">
                <a:solidFill>
                  <a:srgbClr val="FF0000"/>
                </a:solidFill>
                <a:latin typeface="+mn-ea"/>
                <a:ea typeface="+mn-ea"/>
              </a:rPr>
              <a:t>活動（一）</a:t>
            </a:r>
            <a:endParaRPr lang="en-US" sz="3600" dirty="0">
              <a:solidFill>
                <a:srgbClr val="FF0000"/>
              </a:solidFill>
              <a:latin typeface="+mn-ea"/>
              <a:ea typeface="+mn-ea"/>
            </a:endParaRPr>
          </a:p>
        </p:txBody>
      </p:sp>
      <p:sp>
        <p:nvSpPr>
          <p:cNvPr id="3" name="內容版面配置區 2"/>
          <p:cNvSpPr>
            <a:spLocks noGrp="1"/>
          </p:cNvSpPr>
          <p:nvPr>
            <p:ph idx="1"/>
          </p:nvPr>
        </p:nvSpPr>
        <p:spPr>
          <a:xfrm>
            <a:off x="738910" y="1745672"/>
            <a:ext cx="7731636" cy="4156363"/>
          </a:xfrm>
        </p:spPr>
        <p:txBody>
          <a:bodyPr>
            <a:normAutofit fontScale="92500"/>
          </a:bodyPr>
          <a:lstStyle/>
          <a:p>
            <a:pPr marL="0" indent="0">
              <a:buNone/>
            </a:pPr>
            <a:r>
              <a:rPr lang="zh-TW" altLang="en-US" sz="3500" b="1" dirty="0" smtClean="0">
                <a:solidFill>
                  <a:srgbClr val="FF0000"/>
                </a:solidFill>
              </a:rPr>
              <a:t>觀看以下兩個教育局</a:t>
            </a:r>
            <a:r>
              <a:rPr lang="zh-TW" altLang="en-US" sz="3500" b="1" dirty="0">
                <a:solidFill>
                  <a:srgbClr val="FF0000"/>
                </a:solidFill>
              </a:rPr>
              <a:t>教育</a:t>
            </a:r>
            <a:r>
              <a:rPr lang="zh-TW" altLang="en-US" sz="3500" b="1" dirty="0" smtClean="0">
                <a:solidFill>
                  <a:srgbClr val="FF0000"/>
                </a:solidFill>
              </a:rPr>
              <a:t>電視節目</a:t>
            </a:r>
            <a:endParaRPr lang="en-US" altLang="zh-TW" sz="3500" b="1" dirty="0" smtClean="0">
              <a:solidFill>
                <a:srgbClr val="FF0000"/>
              </a:solidFill>
            </a:endParaRPr>
          </a:p>
          <a:p>
            <a:pPr>
              <a:buFont typeface="Wingdings" panose="05000000000000000000" pitchFamily="2" charset="2"/>
              <a:buChar char="§"/>
            </a:pPr>
            <a:r>
              <a:rPr lang="zh-TW" altLang="en-US" b="1" dirty="0" smtClean="0"/>
              <a:t>窺探</a:t>
            </a:r>
            <a:r>
              <a:rPr lang="zh-TW" altLang="en-US" b="1" dirty="0"/>
              <a:t>納米</a:t>
            </a:r>
            <a:r>
              <a:rPr lang="zh-TW" altLang="en-US" b="1" dirty="0" smtClean="0"/>
              <a:t>世界</a:t>
            </a:r>
            <a:endParaRPr lang="en-US" altLang="zh-TW" b="1" dirty="0" smtClean="0"/>
          </a:p>
          <a:p>
            <a:pPr marL="0" indent="0">
              <a:buNone/>
            </a:pPr>
            <a:r>
              <a:rPr lang="en-US" sz="2200" dirty="0" smtClean="0">
                <a:solidFill>
                  <a:schemeClr val="tx2"/>
                </a:solidFill>
                <a:hlinkClick r:id="rId3"/>
              </a:rPr>
              <a:t>https</a:t>
            </a:r>
            <a:r>
              <a:rPr lang="en-US" sz="2200" dirty="0">
                <a:solidFill>
                  <a:schemeClr val="tx2"/>
                </a:solidFill>
                <a:hlinkClick r:id="rId3"/>
              </a:rPr>
              <a:t>://www.hkedcity.net/etv/zh-hant/resource/791678153</a:t>
            </a:r>
            <a:endParaRPr lang="zh-TW" altLang="en-US" sz="2200" dirty="0">
              <a:solidFill>
                <a:schemeClr val="tx2"/>
              </a:solidFill>
            </a:endParaRPr>
          </a:p>
          <a:p>
            <a:pPr>
              <a:buFont typeface="Wingdings" panose="05000000000000000000" pitchFamily="2" charset="2"/>
              <a:buChar char="§"/>
            </a:pPr>
            <a:r>
              <a:rPr lang="zh-TW" altLang="en-US" b="1" dirty="0"/>
              <a:t>續窺探納米世界</a:t>
            </a:r>
          </a:p>
          <a:p>
            <a:pPr marL="0" indent="0">
              <a:buNone/>
            </a:pPr>
            <a:r>
              <a:rPr lang="en-US" dirty="0">
                <a:hlinkClick r:id="rId4"/>
              </a:rPr>
              <a:t>https://www.hkedcity.net/etv/resource/714665817</a:t>
            </a:r>
            <a:endParaRPr lang="en-US" dirty="0"/>
          </a:p>
          <a:p>
            <a:pPr marL="0" indent="0">
              <a:buNone/>
            </a:pPr>
            <a:r>
              <a:rPr lang="en-US" altLang="zh-TW" dirty="0">
                <a:latin typeface="+mn-ea"/>
              </a:rPr>
              <a:t>(1) </a:t>
            </a:r>
            <a:r>
              <a:rPr lang="zh-CN" altLang="en-US" dirty="0">
                <a:latin typeface="新細明體" panose="02020500000000000000" pitchFamily="18" charset="-120"/>
                <a:ea typeface="新細明體" panose="02020500000000000000" pitchFamily="18" charset="-120"/>
              </a:rPr>
              <a:t>了解納米標度及納米材料</a:t>
            </a:r>
            <a:endParaRPr lang="en-US" altLang="zh-TW" dirty="0">
              <a:latin typeface="新細明體" panose="02020500000000000000" pitchFamily="18" charset="-120"/>
              <a:ea typeface="新細明體" panose="02020500000000000000" pitchFamily="18" charset="-120"/>
            </a:endParaRPr>
          </a:p>
          <a:p>
            <a:pPr marL="0" indent="0">
              <a:buNone/>
            </a:pPr>
            <a:r>
              <a:rPr lang="en-US" altLang="zh-TW" dirty="0">
                <a:latin typeface="+mn-ea"/>
              </a:rPr>
              <a:t>(2) </a:t>
            </a:r>
            <a:r>
              <a:rPr lang="zh-TW" altLang="en-US" dirty="0">
                <a:latin typeface="+mn-ea"/>
              </a:rPr>
              <a:t>指出納米科技帶來的好處，以及對人類和</a:t>
            </a:r>
            <a:r>
              <a:rPr lang="zh-TW" altLang="en-US" dirty="0" smtClean="0">
                <a:latin typeface="+mn-ea"/>
              </a:rPr>
              <a:t>環境的</a:t>
            </a:r>
            <a:r>
              <a:rPr lang="zh-TW" altLang="en-US" dirty="0">
                <a:latin typeface="+mn-ea"/>
              </a:rPr>
              <a:t>潛在風險</a:t>
            </a:r>
            <a:endParaRPr lang="en-US" altLang="zh-TW" dirty="0">
              <a:latin typeface="+mn-ea"/>
            </a:endParaRPr>
          </a:p>
          <a:p>
            <a:pPr marL="0" indent="0">
              <a:buNone/>
            </a:pPr>
            <a:r>
              <a:rPr lang="en-US" altLang="zh-TW" dirty="0">
                <a:latin typeface="+mn-ea"/>
              </a:rPr>
              <a:t>(3) </a:t>
            </a:r>
            <a:r>
              <a:rPr lang="zh-CN" altLang="en-US" dirty="0">
                <a:latin typeface="新細明體" panose="02020500000000000000" pitchFamily="18" charset="-120"/>
                <a:ea typeface="新細明體" panose="02020500000000000000" pitchFamily="18" charset="-120"/>
              </a:rPr>
              <a:t>討論</a:t>
            </a:r>
            <a:r>
              <a:rPr lang="zh-TW" altLang="en-US" dirty="0">
                <a:latin typeface="+mn-ea"/>
              </a:rPr>
              <a:t>納米科技的誤用， 會否帶來道德上的</a:t>
            </a:r>
            <a:r>
              <a:rPr lang="zh-TW" altLang="en-US" dirty="0" smtClean="0">
                <a:latin typeface="+mn-ea"/>
              </a:rPr>
              <a:t>問題</a:t>
            </a:r>
            <a:endParaRPr lang="en-US" altLang="zh-TW" dirty="0">
              <a:latin typeface="+mn-ea"/>
            </a:endParaRPr>
          </a:p>
          <a:p>
            <a:pPr marL="0" indent="0">
              <a:buNone/>
            </a:pPr>
            <a:endParaRPr lang="en-US" dirty="0"/>
          </a:p>
        </p:txBody>
      </p:sp>
    </p:spTree>
    <p:extLst>
      <p:ext uri="{BB962C8B-B14F-4D97-AF65-F5344CB8AC3E}">
        <p14:creationId xmlns:p14="http://schemas.microsoft.com/office/powerpoint/2010/main" val="2279251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3722" y="1680497"/>
            <a:ext cx="7586507" cy="585025"/>
          </a:xfrm>
        </p:spPr>
        <p:txBody>
          <a:bodyPr>
            <a:noAutofit/>
          </a:bodyPr>
          <a:lstStyle/>
          <a:p>
            <a:r>
              <a:rPr lang="zh-TW" altLang="en-US" sz="3200" b="1" dirty="0" smtClean="0">
                <a:solidFill>
                  <a:srgbClr val="FF0000"/>
                </a:solidFill>
                <a:latin typeface="+mn-ea"/>
                <a:ea typeface="+mn-ea"/>
              </a:rPr>
              <a:t>納米科技與防疫相關的應用</a:t>
            </a:r>
            <a:endParaRPr lang="en-US" sz="3200" b="1" dirty="0">
              <a:solidFill>
                <a:srgbClr val="FF0000"/>
              </a:solidFill>
              <a:latin typeface="+mn-ea"/>
              <a:ea typeface="+mn-ea"/>
            </a:endParaRPr>
          </a:p>
        </p:txBody>
      </p:sp>
      <p:sp>
        <p:nvSpPr>
          <p:cNvPr id="3" name="內容版面配置區 2"/>
          <p:cNvSpPr>
            <a:spLocks noGrp="1"/>
          </p:cNvSpPr>
          <p:nvPr>
            <p:ph idx="1"/>
          </p:nvPr>
        </p:nvSpPr>
        <p:spPr>
          <a:xfrm>
            <a:off x="773722" y="2408403"/>
            <a:ext cx="7798778" cy="4547164"/>
          </a:xfrm>
        </p:spPr>
        <p:txBody>
          <a:bodyPr>
            <a:normAutofit fontScale="92500" lnSpcReduction="20000"/>
          </a:bodyPr>
          <a:lstStyle/>
          <a:p>
            <a:pPr marL="457200" lvl="1" indent="0">
              <a:lnSpc>
                <a:spcPct val="110000"/>
              </a:lnSpc>
              <a:buNone/>
            </a:pPr>
            <a:r>
              <a:rPr lang="zh-TW" altLang="en-US" sz="2600" dirty="0" smtClean="0">
                <a:latin typeface="+mn-ea"/>
              </a:rPr>
              <a:t>納</a:t>
            </a:r>
            <a:r>
              <a:rPr lang="zh-TW" altLang="en-US" sz="2600" dirty="0">
                <a:latin typeface="+mn-ea"/>
              </a:rPr>
              <a:t>米纖維</a:t>
            </a:r>
            <a:r>
              <a:rPr lang="zh-TW" altLang="en-US" sz="2600" dirty="0" smtClean="0">
                <a:latin typeface="+mn-ea"/>
              </a:rPr>
              <a:t>過濾材料 </a:t>
            </a:r>
            <a:r>
              <a:rPr lang="en-US" altLang="zh-TW" sz="2600" dirty="0" smtClean="0">
                <a:latin typeface="+mn-ea"/>
              </a:rPr>
              <a:t>(</a:t>
            </a:r>
            <a:r>
              <a:rPr lang="zh-TW" altLang="en-US" sz="2600" dirty="0">
                <a:latin typeface="+mn-ea"/>
              </a:rPr>
              <a:t>香港理工</a:t>
            </a:r>
            <a:r>
              <a:rPr lang="zh-TW" altLang="en-US" sz="2600" dirty="0" smtClean="0">
                <a:latin typeface="+mn-ea"/>
              </a:rPr>
              <a:t>大學機械</a:t>
            </a:r>
            <a:r>
              <a:rPr lang="zh-TW" altLang="en-US" sz="2600" dirty="0">
                <a:latin typeface="+mn-ea"/>
              </a:rPr>
              <a:t>工程學</a:t>
            </a:r>
            <a:r>
              <a:rPr lang="zh-TW" altLang="en-US" sz="2600" dirty="0" smtClean="0">
                <a:latin typeface="+mn-ea"/>
              </a:rPr>
              <a:t>系研發</a:t>
            </a:r>
            <a:r>
              <a:rPr lang="en-US" altLang="zh-TW" sz="2600" dirty="0" smtClean="0">
                <a:latin typeface="+mn-ea"/>
              </a:rPr>
              <a:t>)</a:t>
            </a:r>
          </a:p>
          <a:p>
            <a:pPr lvl="1">
              <a:lnSpc>
                <a:spcPct val="110000"/>
              </a:lnSpc>
              <a:buFont typeface="Wingdings" panose="05000000000000000000" pitchFamily="2" charset="2"/>
              <a:buChar char="§"/>
            </a:pPr>
            <a:r>
              <a:rPr lang="zh-TW" altLang="en-US" sz="2600" dirty="0" smtClean="0">
                <a:latin typeface="+mn-ea"/>
              </a:rPr>
              <a:t>可吸附</a:t>
            </a:r>
            <a:r>
              <a:rPr lang="zh-TW" altLang="en-US" sz="2600" dirty="0">
                <a:latin typeface="+mn-ea"/>
              </a:rPr>
              <a:t>直徑小於</a:t>
            </a:r>
            <a:r>
              <a:rPr lang="en-US" altLang="zh-TW" sz="2600" dirty="0">
                <a:latin typeface="+mn-ea"/>
              </a:rPr>
              <a:t>100</a:t>
            </a:r>
            <a:r>
              <a:rPr lang="zh-TW" altLang="en-US" sz="2600" dirty="0">
                <a:latin typeface="+mn-ea"/>
              </a:rPr>
              <a:t>納</a:t>
            </a:r>
            <a:r>
              <a:rPr lang="zh-TW" altLang="en-US" sz="2600" dirty="0" smtClean="0">
                <a:latin typeface="+mn-ea"/>
              </a:rPr>
              <a:t>米的</a:t>
            </a:r>
            <a:r>
              <a:rPr lang="zh-TW" altLang="en-US" sz="2600" dirty="0">
                <a:latin typeface="+mn-ea"/>
              </a:rPr>
              <a:t>污染</a:t>
            </a:r>
            <a:r>
              <a:rPr lang="zh-TW" altLang="en-US" sz="2600" dirty="0" smtClean="0">
                <a:latin typeface="+mn-ea"/>
              </a:rPr>
              <a:t>微粒</a:t>
            </a:r>
            <a:r>
              <a:rPr lang="en-US" altLang="zh-TW" sz="2600" dirty="0">
                <a:latin typeface="+mn-ea"/>
              </a:rPr>
              <a:t>(</a:t>
            </a:r>
            <a:r>
              <a:rPr lang="zh-TW" altLang="en-US" sz="2600" dirty="0">
                <a:latin typeface="+mn-ea"/>
              </a:rPr>
              <a:t>大部份以空氣傳播的可致命病毒，例如流感、豬流感或新型冠狀</a:t>
            </a:r>
            <a:r>
              <a:rPr lang="zh-TW" altLang="en-US" sz="2600" dirty="0" smtClean="0">
                <a:latin typeface="+mn-ea"/>
              </a:rPr>
              <a:t>病毒等</a:t>
            </a:r>
            <a:r>
              <a:rPr lang="zh-TW" altLang="en-US" sz="2600" dirty="0">
                <a:latin typeface="+mn-ea"/>
              </a:rPr>
              <a:t>，其大小均在</a:t>
            </a:r>
            <a:r>
              <a:rPr lang="en-US" altLang="zh-TW" sz="2600" dirty="0">
                <a:latin typeface="+mn-ea"/>
              </a:rPr>
              <a:t>100</a:t>
            </a:r>
            <a:r>
              <a:rPr lang="zh-TW" altLang="en-US" sz="2600" dirty="0">
                <a:latin typeface="+mn-ea"/>
              </a:rPr>
              <a:t>納米左右</a:t>
            </a:r>
            <a:r>
              <a:rPr lang="en-US" altLang="zh-TW" sz="2600" dirty="0">
                <a:latin typeface="+mn-ea"/>
              </a:rPr>
              <a:t>)</a:t>
            </a:r>
            <a:endParaRPr lang="en-US" altLang="zh-TW" sz="2600" dirty="0" smtClean="0">
              <a:latin typeface="+mn-ea"/>
            </a:endParaRPr>
          </a:p>
          <a:p>
            <a:pPr lvl="1">
              <a:lnSpc>
                <a:spcPct val="110000"/>
              </a:lnSpc>
              <a:buFont typeface="Wingdings" panose="05000000000000000000" pitchFamily="2" charset="2"/>
              <a:buChar char="§"/>
            </a:pPr>
            <a:r>
              <a:rPr lang="zh-TW" altLang="en-US" sz="2600" dirty="0" smtClean="0">
                <a:latin typeface="+mn-ea"/>
              </a:rPr>
              <a:t>可製作過濾器</a:t>
            </a:r>
            <a:r>
              <a:rPr lang="zh-TW" altLang="en-US" sz="2600" dirty="0">
                <a:latin typeface="+mn-ea"/>
              </a:rPr>
              <a:t>或口罩，以用於防禦</a:t>
            </a:r>
            <a:r>
              <a:rPr lang="zh-TW" altLang="en-US" sz="2600" dirty="0" smtClean="0">
                <a:latin typeface="+mn-ea"/>
              </a:rPr>
              <a:t>病毒</a:t>
            </a:r>
            <a:endParaRPr lang="en-US" altLang="zh-TW" sz="2600" dirty="0" smtClean="0">
              <a:latin typeface="+mn-ea"/>
            </a:endParaRPr>
          </a:p>
          <a:p>
            <a:pPr lvl="1">
              <a:lnSpc>
                <a:spcPct val="110000"/>
              </a:lnSpc>
              <a:buFont typeface="Wingdings" panose="05000000000000000000" pitchFamily="2" charset="2"/>
              <a:buChar char="§"/>
            </a:pPr>
            <a:r>
              <a:rPr lang="zh-TW" altLang="en-US" sz="2600" dirty="0" smtClean="0">
                <a:latin typeface="+mn-ea"/>
              </a:rPr>
              <a:t>資料來源</a:t>
            </a:r>
            <a:r>
              <a:rPr lang="en-US" altLang="zh-TW" sz="2600" dirty="0" smtClean="0">
                <a:latin typeface="+mn-ea"/>
              </a:rPr>
              <a:t>:</a:t>
            </a:r>
            <a:endParaRPr lang="en-US" altLang="zh-TW" sz="2600" dirty="0">
              <a:latin typeface="+mn-ea"/>
            </a:endParaRPr>
          </a:p>
          <a:p>
            <a:pPr marL="457200" lvl="1" indent="0">
              <a:lnSpc>
                <a:spcPct val="110000"/>
              </a:lnSpc>
              <a:buNone/>
            </a:pPr>
            <a:r>
              <a:rPr lang="en-US" sz="2200" dirty="0" smtClean="0">
                <a:hlinkClick r:id="rId3"/>
              </a:rPr>
              <a:t>https</a:t>
            </a:r>
            <a:r>
              <a:rPr lang="en-US" sz="2200" dirty="0">
                <a:hlinkClick r:id="rId3"/>
              </a:rPr>
              <a:t>://</a:t>
            </a:r>
            <a:r>
              <a:rPr lang="en-US" sz="2200" dirty="0" smtClean="0">
                <a:hlinkClick r:id="rId3"/>
              </a:rPr>
              <a:t>www.youtube.com/watch?v=YpuTd4l7yCg</a:t>
            </a:r>
            <a:endParaRPr lang="en-US" sz="2200" dirty="0" smtClean="0"/>
          </a:p>
          <a:p>
            <a:pPr marL="457200" lvl="1" indent="0">
              <a:lnSpc>
                <a:spcPct val="110000"/>
              </a:lnSpc>
              <a:buNone/>
            </a:pPr>
            <a:r>
              <a:rPr lang="en-US" sz="2200" dirty="0" smtClean="0">
                <a:hlinkClick r:id="rId4"/>
              </a:rPr>
              <a:t>https://www.polyu.edu.hk/tc/media/media-releases/2019/polyu-develops-unique-electrostatically-charged-nanofiber-with-enhanced-performance/</a:t>
            </a:r>
            <a:endParaRPr lang="en-US" sz="2200" dirty="0" smtClean="0"/>
          </a:p>
          <a:p>
            <a:pPr marL="457200" lvl="1" indent="0">
              <a:lnSpc>
                <a:spcPct val="110000"/>
              </a:lnSpc>
              <a:buNone/>
            </a:pPr>
            <a:r>
              <a:rPr lang="en-US" altLang="zh-TW" sz="2400" dirty="0"/>
              <a:t>	</a:t>
            </a:r>
            <a:endParaRPr lang="en-US" sz="2400" dirty="0" smtClean="0">
              <a:hlinkClick r:id="rId5"/>
            </a:endParaRPr>
          </a:p>
          <a:p>
            <a:pPr marL="457200" lvl="1" indent="0">
              <a:lnSpc>
                <a:spcPct val="110000"/>
              </a:lnSpc>
              <a:buNone/>
            </a:pPr>
            <a:endParaRPr lang="en-US" altLang="zh-TW" sz="2400" dirty="0" smtClean="0"/>
          </a:p>
          <a:p>
            <a:pPr lvl="1">
              <a:lnSpc>
                <a:spcPct val="110000"/>
              </a:lnSpc>
              <a:buFont typeface="Wingdings" panose="05000000000000000000" pitchFamily="2" charset="2"/>
              <a:buChar char="§"/>
            </a:pPr>
            <a:endParaRPr lang="en-US" altLang="zh-TW" sz="2400" dirty="0"/>
          </a:p>
          <a:p>
            <a:pPr marL="457200" lvl="1" indent="0">
              <a:lnSpc>
                <a:spcPct val="110000"/>
              </a:lnSpc>
              <a:buNone/>
            </a:pPr>
            <a:endParaRPr lang="en-US" altLang="zh-TW" sz="2400" dirty="0"/>
          </a:p>
          <a:p>
            <a:pPr lvl="1">
              <a:lnSpc>
                <a:spcPct val="110000"/>
              </a:lnSpc>
              <a:buFont typeface="Wingdings" panose="05000000000000000000" pitchFamily="2" charset="2"/>
              <a:buChar char="§"/>
            </a:pPr>
            <a:endParaRPr lang="en-US" altLang="zh-TW" sz="2400" dirty="0" smtClean="0"/>
          </a:p>
          <a:p>
            <a:pPr marL="457200" lvl="1" indent="0">
              <a:lnSpc>
                <a:spcPct val="110000"/>
              </a:lnSpc>
              <a:buNone/>
            </a:pPr>
            <a:endParaRPr lang="en-US" sz="2400" dirty="0"/>
          </a:p>
        </p:txBody>
      </p:sp>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1142" y="593669"/>
            <a:ext cx="1379340" cy="1379340"/>
          </a:xfrm>
          <a:prstGeom prst="rect">
            <a:avLst/>
          </a:prstGeom>
        </p:spPr>
      </p:pic>
    </p:spTree>
    <p:extLst>
      <p:ext uri="{BB962C8B-B14F-4D97-AF65-F5344CB8AC3E}">
        <p14:creationId xmlns:p14="http://schemas.microsoft.com/office/powerpoint/2010/main" val="1813440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3722" y="1680497"/>
            <a:ext cx="7586507" cy="585025"/>
          </a:xfrm>
        </p:spPr>
        <p:txBody>
          <a:bodyPr>
            <a:noAutofit/>
          </a:bodyPr>
          <a:lstStyle/>
          <a:p>
            <a:r>
              <a:rPr lang="zh-TW" altLang="en-US" sz="3200" b="1" dirty="0" smtClean="0">
                <a:solidFill>
                  <a:srgbClr val="FF0000"/>
                </a:solidFill>
                <a:latin typeface="+mn-ea"/>
                <a:ea typeface="+mn-ea"/>
              </a:rPr>
              <a:t>納米科技與防疫相關的應用</a:t>
            </a:r>
            <a:endParaRPr lang="en-US" sz="3200" b="1" dirty="0">
              <a:solidFill>
                <a:srgbClr val="FF0000"/>
              </a:solidFill>
              <a:latin typeface="+mn-ea"/>
              <a:ea typeface="+mn-ea"/>
            </a:endParaRPr>
          </a:p>
        </p:txBody>
      </p:sp>
      <p:sp>
        <p:nvSpPr>
          <p:cNvPr id="3" name="內容版面配置區 2"/>
          <p:cNvSpPr>
            <a:spLocks noGrp="1"/>
          </p:cNvSpPr>
          <p:nvPr>
            <p:ph idx="1"/>
          </p:nvPr>
        </p:nvSpPr>
        <p:spPr>
          <a:xfrm>
            <a:off x="773722" y="2408403"/>
            <a:ext cx="7798778" cy="4547164"/>
          </a:xfrm>
        </p:spPr>
        <p:txBody>
          <a:bodyPr>
            <a:normAutofit/>
          </a:bodyPr>
          <a:lstStyle/>
          <a:p>
            <a:pPr marL="0" indent="0">
              <a:buNone/>
            </a:pPr>
            <a:r>
              <a:rPr lang="en-US" altLang="zh-TW" dirty="0" smtClean="0"/>
              <a:t>	</a:t>
            </a:r>
            <a:r>
              <a:rPr lang="zh-TW" altLang="en-US" dirty="0" smtClean="0">
                <a:latin typeface="+mn-ea"/>
              </a:rPr>
              <a:t>納</a:t>
            </a:r>
            <a:r>
              <a:rPr lang="zh-TW" altLang="en-US" dirty="0">
                <a:latin typeface="+mn-ea"/>
              </a:rPr>
              <a:t>米</a:t>
            </a:r>
            <a:r>
              <a:rPr lang="zh-TW" altLang="en-US" dirty="0" smtClean="0">
                <a:latin typeface="+mn-ea"/>
              </a:rPr>
              <a:t>纖維口罩 </a:t>
            </a:r>
            <a:r>
              <a:rPr lang="en-US" altLang="zh-TW" dirty="0" smtClean="0">
                <a:latin typeface="+mn-ea"/>
              </a:rPr>
              <a:t>(</a:t>
            </a:r>
            <a:r>
              <a:rPr lang="zh-TW" altLang="en-US" dirty="0" smtClean="0">
                <a:latin typeface="+mn-ea"/>
              </a:rPr>
              <a:t>由香港</a:t>
            </a:r>
            <a:r>
              <a:rPr lang="zh-TW" altLang="en-US" dirty="0">
                <a:latin typeface="+mn-ea"/>
              </a:rPr>
              <a:t>廠商製造</a:t>
            </a:r>
            <a:r>
              <a:rPr lang="en-US" altLang="zh-TW" dirty="0" smtClean="0">
                <a:latin typeface="+mn-ea"/>
              </a:rPr>
              <a:t>)</a:t>
            </a:r>
            <a:endParaRPr lang="zh-TW" altLang="en-US" dirty="0">
              <a:latin typeface="+mn-ea"/>
            </a:endParaRPr>
          </a:p>
          <a:p>
            <a:pPr lvl="1">
              <a:lnSpc>
                <a:spcPct val="110000"/>
              </a:lnSpc>
              <a:buFont typeface="Wingdings" panose="05000000000000000000" pitchFamily="2" charset="2"/>
              <a:buChar char="§"/>
            </a:pPr>
            <a:r>
              <a:rPr lang="zh-TW" altLang="en-US" sz="2400" dirty="0">
                <a:latin typeface="+mn-ea"/>
              </a:rPr>
              <a:t>在熔噴</a:t>
            </a:r>
            <a:r>
              <a:rPr lang="zh-TW" altLang="en-US" sz="2400" dirty="0" smtClean="0">
                <a:latin typeface="+mn-ea"/>
              </a:rPr>
              <a:t>不織布</a:t>
            </a:r>
            <a:r>
              <a:rPr lang="en-US" altLang="zh-TW" sz="2400" dirty="0" smtClean="0">
                <a:latin typeface="+mn-ea"/>
              </a:rPr>
              <a:t>/</a:t>
            </a:r>
            <a:r>
              <a:rPr lang="zh-TW" altLang="en-US" sz="2400" dirty="0" smtClean="0">
                <a:latin typeface="+mn-ea"/>
              </a:rPr>
              <a:t>無紡布加上納米塗層</a:t>
            </a:r>
            <a:endParaRPr lang="en-US" altLang="zh-TW" sz="2400" dirty="0" smtClean="0">
              <a:latin typeface="+mn-ea"/>
            </a:endParaRPr>
          </a:p>
          <a:p>
            <a:pPr lvl="1">
              <a:lnSpc>
                <a:spcPct val="110000"/>
              </a:lnSpc>
              <a:buFont typeface="Wingdings" panose="05000000000000000000" pitchFamily="2" charset="2"/>
              <a:buChar char="§"/>
            </a:pPr>
            <a:r>
              <a:rPr lang="zh-TW" altLang="en-US" sz="2400" dirty="0" smtClean="0">
                <a:latin typeface="+mn-ea"/>
              </a:rPr>
              <a:t>可過濾</a:t>
            </a:r>
            <a:r>
              <a:rPr lang="en-US" altLang="zh-TW" sz="2400" dirty="0" smtClean="0">
                <a:latin typeface="Times New Roman" panose="02020603050405020304" pitchFamily="18" charset="0"/>
                <a:cs typeface="Times New Roman" panose="02020603050405020304" pitchFamily="18" charset="0"/>
              </a:rPr>
              <a:t>0.3</a:t>
            </a:r>
            <a:r>
              <a:rPr lang="en-US" sz="2400" dirty="0">
                <a:latin typeface="Times New Roman" panose="02020603050405020304" pitchFamily="18" charset="0"/>
                <a:cs typeface="Times New Roman" panose="02020603050405020304" pitchFamily="18" charset="0"/>
              </a:rPr>
              <a:t>µ</a:t>
            </a:r>
            <a:r>
              <a:rPr lang="en-US" altLang="zh-TW" sz="2400" dirty="0" smtClean="0">
                <a:latin typeface="Times New Roman" panose="02020603050405020304" pitchFamily="18" charset="0"/>
                <a:cs typeface="Times New Roman" panose="02020603050405020304" pitchFamily="18" charset="0"/>
              </a:rPr>
              <a:t>m</a:t>
            </a:r>
            <a:r>
              <a:rPr lang="zh-TW" altLang="en-US" sz="2400" dirty="0" smtClean="0">
                <a:latin typeface="+mn-ea"/>
              </a:rPr>
              <a:t>的顆粒</a:t>
            </a:r>
            <a:endParaRPr lang="en-US" altLang="zh-TW" sz="2400" dirty="0" smtClean="0">
              <a:latin typeface="+mn-ea"/>
            </a:endParaRPr>
          </a:p>
          <a:p>
            <a:pPr lvl="1">
              <a:lnSpc>
                <a:spcPct val="110000"/>
              </a:lnSpc>
              <a:buFont typeface="Wingdings" panose="05000000000000000000" pitchFamily="2" charset="2"/>
              <a:buChar char="§"/>
            </a:pPr>
            <a:r>
              <a:rPr lang="zh-TW" altLang="en-US" sz="2400" dirty="0" smtClean="0">
                <a:latin typeface="+mn-ea"/>
              </a:rPr>
              <a:t>資料來源</a:t>
            </a:r>
            <a:r>
              <a:rPr lang="en-US" altLang="zh-TW" sz="2400" dirty="0" smtClean="0">
                <a:latin typeface="+mn-ea"/>
              </a:rPr>
              <a:t>:</a:t>
            </a:r>
            <a:br>
              <a:rPr lang="en-US" altLang="zh-TW" sz="2400" dirty="0" smtClean="0">
                <a:latin typeface="+mn-ea"/>
              </a:rPr>
            </a:br>
            <a:r>
              <a:rPr lang="zh-TW" altLang="en-US" sz="2400" dirty="0">
                <a:solidFill>
                  <a:schemeClr val="tx1"/>
                </a:solidFill>
                <a:latin typeface="+mn-ea"/>
              </a:rPr>
              <a:t>香港醫院管理局 </a:t>
            </a:r>
            <a:r>
              <a:rPr lang="en-US" altLang="zh-TW" sz="2400" dirty="0">
                <a:solidFill>
                  <a:schemeClr val="tx1"/>
                </a:solidFill>
                <a:latin typeface="+mn-ea"/>
              </a:rPr>
              <a:t>- </a:t>
            </a:r>
            <a:r>
              <a:rPr lang="zh-TW" altLang="en-US" sz="2400" dirty="0">
                <a:solidFill>
                  <a:schemeClr val="tx1"/>
                </a:solidFill>
                <a:latin typeface="+mn-ea"/>
              </a:rPr>
              <a:t>「個人防護裝備新力軍：香港製造納米纖維呼吸器」</a:t>
            </a:r>
            <a:r>
              <a:rPr lang="zh-TW" altLang="en-US" sz="2400" dirty="0">
                <a:solidFill>
                  <a:schemeClr val="tx1"/>
                </a:solidFill>
              </a:rPr>
              <a:t> </a:t>
            </a:r>
            <a:r>
              <a:rPr lang="en-US" sz="2400" dirty="0" smtClean="0">
                <a:hlinkClick r:id="rId3"/>
              </a:rPr>
              <a:t>https://www.youtube.com/watch?v=n3hZEZW7RbA</a:t>
            </a:r>
            <a:r>
              <a:rPr lang="en-US" altLang="zh-TW" sz="2400" dirty="0" smtClean="0"/>
              <a:t>	</a:t>
            </a:r>
            <a:endParaRPr lang="en-US" sz="2400" dirty="0" smtClean="0">
              <a:hlinkClick r:id="rId4"/>
            </a:endParaRPr>
          </a:p>
          <a:p>
            <a:pPr marL="457200" lvl="1" indent="0">
              <a:lnSpc>
                <a:spcPct val="110000"/>
              </a:lnSpc>
              <a:buNone/>
            </a:pPr>
            <a:endParaRPr lang="en-US" altLang="zh-TW" sz="2400" dirty="0" smtClean="0"/>
          </a:p>
          <a:p>
            <a:pPr lvl="1">
              <a:lnSpc>
                <a:spcPct val="110000"/>
              </a:lnSpc>
              <a:buFont typeface="Wingdings" panose="05000000000000000000" pitchFamily="2" charset="2"/>
              <a:buChar char="§"/>
            </a:pPr>
            <a:endParaRPr lang="en-US" altLang="zh-TW" sz="2400" dirty="0"/>
          </a:p>
          <a:p>
            <a:pPr marL="457200" lvl="1" indent="0">
              <a:lnSpc>
                <a:spcPct val="110000"/>
              </a:lnSpc>
              <a:buNone/>
            </a:pPr>
            <a:endParaRPr lang="en-US" altLang="zh-TW" sz="2400" dirty="0"/>
          </a:p>
          <a:p>
            <a:pPr lvl="1">
              <a:lnSpc>
                <a:spcPct val="110000"/>
              </a:lnSpc>
              <a:buFont typeface="Wingdings" panose="05000000000000000000" pitchFamily="2" charset="2"/>
              <a:buChar char="§"/>
            </a:pPr>
            <a:endParaRPr lang="en-US" altLang="zh-TW" sz="2400" dirty="0" smtClean="0"/>
          </a:p>
          <a:p>
            <a:pPr marL="457200" lvl="1" indent="0">
              <a:lnSpc>
                <a:spcPct val="110000"/>
              </a:lnSpc>
              <a:buNone/>
            </a:pPr>
            <a:endParaRPr lang="en-US" sz="2400" dirty="0"/>
          </a:p>
        </p:txBody>
      </p:sp>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3160" y="593669"/>
            <a:ext cx="1379340" cy="1379340"/>
          </a:xfrm>
          <a:prstGeom prst="rect">
            <a:avLst/>
          </a:prstGeom>
        </p:spPr>
      </p:pic>
    </p:spTree>
    <p:extLst>
      <p:ext uri="{BB962C8B-B14F-4D97-AF65-F5344CB8AC3E}">
        <p14:creationId xmlns:p14="http://schemas.microsoft.com/office/powerpoint/2010/main" val="1920962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6865" y="691711"/>
            <a:ext cx="6798734" cy="980071"/>
          </a:xfrm>
        </p:spPr>
        <p:txBody>
          <a:bodyPr>
            <a:normAutofit/>
          </a:bodyPr>
          <a:lstStyle/>
          <a:p>
            <a:r>
              <a:rPr lang="zh-TW" altLang="en-US" sz="3600" b="1" dirty="0">
                <a:solidFill>
                  <a:srgbClr val="FF0000"/>
                </a:solidFill>
              </a:rPr>
              <a:t>活動 （二）</a:t>
            </a:r>
            <a:endParaRPr lang="en-US" sz="3600" dirty="0">
              <a:solidFill>
                <a:srgbClr val="FF0000"/>
              </a:solidFill>
            </a:endParaRPr>
          </a:p>
        </p:txBody>
      </p:sp>
      <p:sp>
        <p:nvSpPr>
          <p:cNvPr id="3" name="內容版面配置區 2"/>
          <p:cNvSpPr>
            <a:spLocks noGrp="1"/>
          </p:cNvSpPr>
          <p:nvPr>
            <p:ph idx="1"/>
          </p:nvPr>
        </p:nvSpPr>
        <p:spPr>
          <a:xfrm>
            <a:off x="738910" y="1773382"/>
            <a:ext cx="7731636" cy="4414982"/>
          </a:xfrm>
        </p:spPr>
        <p:txBody>
          <a:bodyPr>
            <a:normAutofit/>
          </a:bodyPr>
          <a:lstStyle/>
          <a:p>
            <a:pPr marL="0" indent="0" algn="ctr">
              <a:buNone/>
            </a:pPr>
            <a:r>
              <a:rPr lang="zh-TW" altLang="en-US" sz="3200" b="1" dirty="0">
                <a:solidFill>
                  <a:srgbClr val="FF0000"/>
                </a:solidFill>
                <a:latin typeface="+mn-ea"/>
              </a:rPr>
              <a:t>納米科技與防疫相關的</a:t>
            </a:r>
            <a:r>
              <a:rPr lang="zh-TW" altLang="en-US" sz="3200" b="1" dirty="0" smtClean="0">
                <a:solidFill>
                  <a:srgbClr val="FF0000"/>
                </a:solidFill>
                <a:latin typeface="+mn-ea"/>
              </a:rPr>
              <a:t>應用</a:t>
            </a:r>
            <a:endParaRPr lang="en-US" altLang="zh-TW" sz="3200" b="1" dirty="0" smtClean="0">
              <a:solidFill>
                <a:srgbClr val="FF0000"/>
              </a:solidFill>
              <a:latin typeface="+mn-ea"/>
            </a:endParaRPr>
          </a:p>
          <a:p>
            <a:pPr marL="0" indent="0">
              <a:buNone/>
            </a:pPr>
            <a:endParaRPr lang="en-US" altLang="zh-TW" sz="2800" dirty="0" smtClean="0"/>
          </a:p>
          <a:p>
            <a:pPr marL="0" indent="0">
              <a:buNone/>
            </a:pPr>
            <a:r>
              <a:rPr lang="en-US" altLang="zh-TW" dirty="0" smtClean="0">
                <a:latin typeface="+mn-ea"/>
              </a:rPr>
              <a:t>(</a:t>
            </a:r>
            <a:r>
              <a:rPr lang="en-US" altLang="zh-TW" dirty="0">
                <a:latin typeface="+mn-ea"/>
              </a:rPr>
              <a:t>1) </a:t>
            </a:r>
            <a:r>
              <a:rPr lang="zh-TW" altLang="en-US" dirty="0">
                <a:latin typeface="+mn-ea"/>
              </a:rPr>
              <a:t>香港理工大學研究團隊新近研發的</a:t>
            </a:r>
            <a:r>
              <a:rPr lang="zh-TW" altLang="en-US" dirty="0" smtClean="0">
                <a:latin typeface="+mn-ea"/>
              </a:rPr>
              <a:t>靜電納</a:t>
            </a:r>
            <a:r>
              <a:rPr lang="zh-TW" altLang="en-US" dirty="0">
                <a:latin typeface="+mn-ea"/>
              </a:rPr>
              <a:t>米纖維過濾材料有什麽特點及應用潛力</a:t>
            </a:r>
            <a:endParaRPr lang="en-US" altLang="zh-TW" dirty="0">
              <a:latin typeface="+mn-ea"/>
            </a:endParaRPr>
          </a:p>
          <a:p>
            <a:pPr marL="0" indent="0">
              <a:buNone/>
            </a:pPr>
            <a:r>
              <a:rPr lang="en-US" altLang="zh-TW" dirty="0">
                <a:latin typeface="+mn-ea"/>
              </a:rPr>
              <a:t>(2) </a:t>
            </a:r>
            <a:r>
              <a:rPr lang="zh-CN" altLang="en-US" dirty="0">
                <a:latin typeface="新細明體" panose="02020500000000000000" pitchFamily="18" charset="-120"/>
                <a:ea typeface="新細明體" panose="02020500000000000000" pitchFamily="18" charset="-120"/>
              </a:rPr>
              <a:t>根據香港醫管局那段短</a:t>
            </a:r>
            <a:r>
              <a:rPr lang="zh-CN" altLang="en-US" dirty="0" smtClean="0">
                <a:latin typeface="新細明體" panose="02020500000000000000" pitchFamily="18" charset="-120"/>
                <a:ea typeface="新細明體" panose="02020500000000000000" pitchFamily="18" charset="-120"/>
              </a:rPr>
              <a:t>片， </a:t>
            </a:r>
            <a:r>
              <a:rPr lang="zh-CN" altLang="en-US" dirty="0">
                <a:latin typeface="新細明體" panose="02020500000000000000" pitchFamily="18" charset="-120"/>
                <a:ea typeface="新細明體" panose="02020500000000000000" pitchFamily="18" charset="-120"/>
              </a:rPr>
              <a:t>這款本港生產的納米纖維呼吸器有什麽優點</a:t>
            </a:r>
            <a:endParaRPr lang="en-US" altLang="zh-TW" dirty="0">
              <a:latin typeface="新細明體" panose="02020500000000000000" pitchFamily="18" charset="-120"/>
              <a:ea typeface="新細明體" panose="02020500000000000000" pitchFamily="18" charset="-120"/>
            </a:endParaRPr>
          </a:p>
          <a:p>
            <a:pPr marL="0" indent="0">
              <a:buNone/>
            </a:pPr>
            <a:r>
              <a:rPr lang="en-US" altLang="zh-TW" dirty="0">
                <a:latin typeface="+mn-ea"/>
              </a:rPr>
              <a:t>(3) </a:t>
            </a:r>
            <a:r>
              <a:rPr lang="zh-CN" altLang="en-US" dirty="0">
                <a:latin typeface="新細明體" panose="02020500000000000000" pitchFamily="18" charset="-120"/>
                <a:ea typeface="新細明體" panose="02020500000000000000" pitchFamily="18" charset="-120"/>
              </a:rPr>
              <a:t>試在網上找尋各國（ 例如： 美國、 德國、 南韓）對外科用口罩的安全標準</a:t>
            </a:r>
            <a:endParaRPr lang="en-US" altLang="zh-TW" dirty="0">
              <a:latin typeface="新細明體" panose="02020500000000000000" pitchFamily="18" charset="-120"/>
              <a:ea typeface="新細明體" panose="02020500000000000000" pitchFamily="18" charset="-120"/>
            </a:endParaRPr>
          </a:p>
          <a:p>
            <a:pPr marL="0" indent="0">
              <a:buNone/>
            </a:pPr>
            <a:endParaRPr lang="en-US" dirty="0"/>
          </a:p>
        </p:txBody>
      </p:sp>
    </p:spTree>
    <p:extLst>
      <p:ext uri="{BB962C8B-B14F-4D97-AF65-F5344CB8AC3E}">
        <p14:creationId xmlns:p14="http://schemas.microsoft.com/office/powerpoint/2010/main" val="3250906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1768</TotalTime>
  <Words>552</Words>
  <Application>Microsoft Office PowerPoint</Application>
  <PresentationFormat>如螢幕大小 (4:3)</PresentationFormat>
  <Paragraphs>78</Paragraphs>
  <Slides>10</Slides>
  <Notes>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vt:i4>
      </vt:variant>
    </vt:vector>
  </HeadingPairs>
  <TitlesOfParts>
    <vt:vector size="18" baseType="lpstr">
      <vt:lpstr>微軟正黑體</vt:lpstr>
      <vt:lpstr>新細明體</vt:lpstr>
      <vt:lpstr>Arial</vt:lpstr>
      <vt:lpstr>Calibri</vt:lpstr>
      <vt:lpstr>Garamond</vt:lpstr>
      <vt:lpstr>Times New Roman</vt:lpstr>
      <vt:lpstr>Wingdings</vt:lpstr>
      <vt:lpstr>有機</vt:lpstr>
      <vt:lpstr>原子世界  納米科技   </vt:lpstr>
      <vt:lpstr>學習目標</vt:lpstr>
      <vt:lpstr>甚麼是納米</vt:lpstr>
      <vt:lpstr>納米材料的不同形式</vt:lpstr>
      <vt:lpstr>納米科技在日常生活中的應用</vt:lpstr>
      <vt:lpstr>活動（一）</vt:lpstr>
      <vt:lpstr>納米科技與防疫相關的應用</vt:lpstr>
      <vt:lpstr>納米科技與防疫相關的應用</vt:lpstr>
      <vt:lpstr>活動 （二）</vt:lpstr>
      <vt:lpstr>有關納米科技的參考網站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Ralf WM TONG</dc:creator>
  <cp:lastModifiedBy>CHEUNG, Wing-yi</cp:lastModifiedBy>
  <cp:revision>266</cp:revision>
  <dcterms:created xsi:type="dcterms:W3CDTF">2020-02-06T05:58:01Z</dcterms:created>
  <dcterms:modified xsi:type="dcterms:W3CDTF">2020-07-31T02:42:29Z</dcterms:modified>
</cp:coreProperties>
</file>